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256" r:id="rId2"/>
    <p:sldId id="257" r:id="rId3"/>
    <p:sldId id="408" r:id="rId4"/>
    <p:sldId id="526" r:id="rId5"/>
    <p:sldId id="606" r:id="rId6"/>
    <p:sldId id="607" r:id="rId7"/>
    <p:sldId id="608" r:id="rId8"/>
    <p:sldId id="609" r:id="rId9"/>
    <p:sldId id="610" r:id="rId10"/>
    <p:sldId id="612" r:id="rId11"/>
    <p:sldId id="528" r:id="rId12"/>
    <p:sldId id="611" r:id="rId13"/>
    <p:sldId id="530" r:id="rId14"/>
    <p:sldId id="531" r:id="rId15"/>
    <p:sldId id="613" r:id="rId16"/>
    <p:sldId id="614" r:id="rId17"/>
    <p:sldId id="533" r:id="rId18"/>
    <p:sldId id="690" r:id="rId19"/>
    <p:sldId id="616" r:id="rId20"/>
    <p:sldId id="648" r:id="rId21"/>
    <p:sldId id="649" r:id="rId22"/>
    <p:sldId id="650" r:id="rId23"/>
    <p:sldId id="651" r:id="rId24"/>
    <p:sldId id="652" r:id="rId25"/>
    <p:sldId id="653" r:id="rId26"/>
    <p:sldId id="655" r:id="rId27"/>
    <p:sldId id="657" r:id="rId28"/>
    <p:sldId id="659" r:id="rId29"/>
    <p:sldId id="688" r:id="rId30"/>
    <p:sldId id="689" r:id="rId31"/>
    <p:sldId id="668" r:id="rId32"/>
    <p:sldId id="687" r:id="rId33"/>
    <p:sldId id="670" r:id="rId34"/>
    <p:sldId id="671" r:id="rId35"/>
    <p:sldId id="673" r:id="rId36"/>
    <p:sldId id="621" r:id="rId37"/>
    <p:sldId id="622" r:id="rId38"/>
    <p:sldId id="623" r:id="rId39"/>
    <p:sldId id="624" r:id="rId40"/>
    <p:sldId id="626" r:id="rId41"/>
    <p:sldId id="627" r:id="rId42"/>
    <p:sldId id="628" r:id="rId43"/>
    <p:sldId id="639" r:id="rId44"/>
    <p:sldId id="640" r:id="rId45"/>
    <p:sldId id="642" r:id="rId46"/>
    <p:sldId id="643" r:id="rId47"/>
    <p:sldId id="644" r:id="rId48"/>
    <p:sldId id="645" r:id="rId49"/>
    <p:sldId id="629" r:id="rId50"/>
    <p:sldId id="630" r:id="rId51"/>
    <p:sldId id="631" r:id="rId52"/>
    <p:sldId id="632" r:id="rId53"/>
    <p:sldId id="633" r:id="rId54"/>
    <p:sldId id="634" r:id="rId55"/>
    <p:sldId id="635" r:id="rId56"/>
    <p:sldId id="636" r:id="rId57"/>
    <p:sldId id="637" r:id="rId58"/>
    <p:sldId id="638" r:id="rId59"/>
    <p:sldId id="676" r:id="rId60"/>
    <p:sldId id="677" r:id="rId61"/>
    <p:sldId id="679" r:id="rId62"/>
    <p:sldId id="681" r:id="rId63"/>
    <p:sldId id="682" r:id="rId64"/>
    <p:sldId id="684" r:id="rId65"/>
    <p:sldId id="685" r:id="rId66"/>
    <p:sldId id="686" r:id="rId67"/>
    <p:sldId id="385" r:id="rId68"/>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3300"/>
    <a:srgbClr val="996633"/>
    <a:srgbClr val="008000"/>
    <a:srgbClr val="0033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8603FDC-E32A-4AB5-989C-0864C3EAD2B8}" styleName="佈景主題樣式 2 - 輔色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14" autoAdjust="0"/>
  </p:normalViewPr>
  <p:slideViewPr>
    <p:cSldViewPr>
      <p:cViewPr>
        <p:scale>
          <a:sx n="80" d="100"/>
          <a:sy n="80" d="100"/>
        </p:scale>
        <p:origin x="-510" y="-504"/>
      </p:cViewPr>
      <p:guideLst>
        <p:guide orient="horz" pos="2160"/>
        <p:guide pos="2880"/>
      </p:guideLst>
    </p:cSldViewPr>
  </p:slideViewPr>
  <p:outlineViewPr>
    <p:cViewPr>
      <p:scale>
        <a:sx n="33" d="100"/>
        <a:sy n="33" d="100"/>
      </p:scale>
      <p:origin x="0" y="481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05DFA2-4C57-4ED1-B8AB-55E8B29EEAB4}"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zh-TW" altLang="en-US"/>
        </a:p>
      </dgm:t>
    </dgm:pt>
    <dgm:pt modelId="{68A245B8-010C-4E84-BFE8-870B95502F82}">
      <dgm:prSet phldrT="[文字]"/>
      <dgm:spPr/>
      <dgm:t>
        <a:bodyPr/>
        <a:lstStyle/>
        <a:p>
          <a:r>
            <a:rPr lang="en-US" altLang="zh-TW" b="1" dirty="0" smtClean="0">
              <a:effectLst/>
              <a:latin typeface="微軟正黑體" pitchFamily="34" charset="-120"/>
              <a:ea typeface="微軟正黑體" pitchFamily="34" charset="-120"/>
            </a:rPr>
            <a:t>1.</a:t>
          </a:r>
          <a:r>
            <a:rPr lang="zh-TW" altLang="en-US" b="1" dirty="0" smtClean="0">
              <a:effectLst/>
              <a:latin typeface="微軟正黑體" pitchFamily="34" charset="-120"/>
              <a:ea typeface="微軟正黑體" pitchFamily="34" charset="-120"/>
            </a:rPr>
            <a:t>公約簽定</a:t>
          </a:r>
          <a:endParaRPr lang="zh-TW" altLang="en-US" b="1" dirty="0">
            <a:effectLst/>
            <a:latin typeface="微軟正黑體" pitchFamily="34" charset="-120"/>
            <a:ea typeface="微軟正黑體" pitchFamily="34" charset="-120"/>
          </a:endParaRPr>
        </a:p>
      </dgm:t>
    </dgm:pt>
    <dgm:pt modelId="{9819EFB1-8068-47AF-97B0-8AEEBEB1BE19}" type="parTrans" cxnId="{80145671-24D4-4FD2-AF0E-C26C7C4062E4}">
      <dgm:prSet/>
      <dgm:spPr/>
      <dgm:t>
        <a:bodyPr/>
        <a:lstStyle/>
        <a:p>
          <a:endParaRPr lang="zh-TW" altLang="en-US" b="1">
            <a:effectLst>
              <a:outerShdw blurRad="38100" dist="38100" dir="2700000" algn="tl">
                <a:srgbClr val="000000">
                  <a:alpha val="43137"/>
                </a:srgbClr>
              </a:outerShdw>
            </a:effectLst>
            <a:latin typeface="微軟正黑體" pitchFamily="34" charset="-120"/>
            <a:ea typeface="微軟正黑體" pitchFamily="34" charset="-120"/>
          </a:endParaRPr>
        </a:p>
      </dgm:t>
    </dgm:pt>
    <dgm:pt modelId="{F57198B0-57D7-49C2-AD9E-5073DB09B038}" type="sibTrans" cxnId="{80145671-24D4-4FD2-AF0E-C26C7C4062E4}">
      <dgm:prSet/>
      <dgm:spPr/>
      <dgm:t>
        <a:bodyPr/>
        <a:lstStyle/>
        <a:p>
          <a:endParaRPr lang="zh-TW" altLang="en-US" b="1">
            <a:effectLst>
              <a:outerShdw blurRad="38100" dist="38100" dir="2700000" algn="tl">
                <a:srgbClr val="000000">
                  <a:alpha val="43137"/>
                </a:srgbClr>
              </a:outerShdw>
            </a:effectLst>
            <a:latin typeface="微軟正黑體" pitchFamily="34" charset="-120"/>
            <a:ea typeface="微軟正黑體" pitchFamily="34" charset="-120"/>
          </a:endParaRPr>
        </a:p>
      </dgm:t>
    </dgm:pt>
    <dgm:pt modelId="{A4168D73-812C-46BD-A121-D53A8E5AA284}">
      <dgm:prSet phldrT="[文字]"/>
      <dgm:spPr/>
      <dgm:t>
        <a:bodyPr/>
        <a:lstStyle/>
        <a:p>
          <a:r>
            <a:rPr lang="en-US" altLang="zh-TW" b="1" dirty="0" smtClean="0">
              <a:latin typeface="微軟正黑體" pitchFamily="34" charset="-120"/>
              <a:ea typeface="微軟正黑體" pitchFamily="34" charset="-120"/>
            </a:rPr>
            <a:t>2.</a:t>
          </a:r>
          <a:r>
            <a:rPr lang="zh-TW" altLang="en-US" b="1" dirty="0" smtClean="0">
              <a:latin typeface="微軟正黑體" pitchFamily="34" charset="-120"/>
              <a:ea typeface="微軟正黑體" pitchFamily="34" charset="-120"/>
            </a:rPr>
            <a:t>農地利用</a:t>
          </a:r>
          <a:endParaRPr lang="zh-TW" altLang="en-US"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9E97CFB9-56FA-4345-9E04-BF1C11E7B234}" type="parTrans" cxnId="{5D4C58F0-7ED2-4518-B29B-9874AFFC6DDA}">
      <dgm:prSet/>
      <dgm:spPr/>
      <dgm:t>
        <a:bodyPr/>
        <a:lstStyle/>
        <a:p>
          <a:endParaRPr lang="zh-TW" altLang="en-US" b="1">
            <a:effectLst>
              <a:outerShdw blurRad="38100" dist="38100" dir="2700000" algn="tl">
                <a:srgbClr val="000000">
                  <a:alpha val="43137"/>
                </a:srgbClr>
              </a:outerShdw>
            </a:effectLst>
            <a:latin typeface="微軟正黑體" pitchFamily="34" charset="-120"/>
            <a:ea typeface="微軟正黑體" pitchFamily="34" charset="-120"/>
          </a:endParaRPr>
        </a:p>
      </dgm:t>
    </dgm:pt>
    <dgm:pt modelId="{B3EF4F9E-D554-44BC-9C84-132F3F3A1086}" type="sibTrans" cxnId="{5D4C58F0-7ED2-4518-B29B-9874AFFC6DDA}">
      <dgm:prSet/>
      <dgm:spPr/>
      <dgm:t>
        <a:bodyPr/>
        <a:lstStyle/>
        <a:p>
          <a:endParaRPr lang="zh-TW" altLang="en-US" b="1">
            <a:effectLst>
              <a:outerShdw blurRad="38100" dist="38100" dir="2700000" algn="tl">
                <a:srgbClr val="000000">
                  <a:alpha val="43137"/>
                </a:srgbClr>
              </a:outerShdw>
            </a:effectLst>
            <a:latin typeface="微軟正黑體" pitchFamily="34" charset="-120"/>
            <a:ea typeface="微軟正黑體" pitchFamily="34" charset="-120"/>
          </a:endParaRPr>
        </a:p>
      </dgm:t>
    </dgm:pt>
    <dgm:pt modelId="{07A978ED-30E9-474D-88DD-E5529ED7E214}">
      <dgm:prSet phldrT="[文字]"/>
      <dgm:spPr/>
      <dgm:t>
        <a:bodyPr/>
        <a:lstStyle/>
        <a:p>
          <a:r>
            <a:rPr lang="en-US" altLang="zh-TW" b="1" dirty="0" smtClean="0">
              <a:latin typeface="微軟正黑體" pitchFamily="34" charset="-120"/>
              <a:ea typeface="微軟正黑體" pitchFamily="34" charset="-120"/>
            </a:rPr>
            <a:t>3.</a:t>
          </a:r>
          <a:r>
            <a:rPr lang="zh-TW" altLang="en-US" b="1" smtClean="0">
              <a:latin typeface="微軟正黑體" pitchFamily="34" charset="-120"/>
              <a:ea typeface="微軟正黑體" pitchFamily="34" charset="-120"/>
            </a:rPr>
            <a:t>安全驗證</a:t>
          </a:r>
          <a:endParaRPr lang="zh-TW" altLang="en-US" b="1" dirty="0">
            <a:latin typeface="微軟正黑體" pitchFamily="34" charset="-120"/>
            <a:ea typeface="微軟正黑體" pitchFamily="34" charset="-120"/>
          </a:endParaRPr>
        </a:p>
      </dgm:t>
    </dgm:pt>
    <dgm:pt modelId="{E715E8A3-D3B2-4DA6-8C92-CC079440BA19}" type="parTrans" cxnId="{5CFFBC59-D40F-42AE-A9D3-41744EE4DDB3}">
      <dgm:prSet/>
      <dgm:spPr/>
      <dgm:t>
        <a:bodyPr/>
        <a:lstStyle/>
        <a:p>
          <a:endParaRPr lang="zh-TW" altLang="en-US" b="1">
            <a:latin typeface="微軟正黑體" pitchFamily="34" charset="-120"/>
            <a:ea typeface="微軟正黑體" pitchFamily="34" charset="-120"/>
          </a:endParaRPr>
        </a:p>
      </dgm:t>
    </dgm:pt>
    <dgm:pt modelId="{BEDDE051-150F-42A2-9A4A-A10453E8FF79}" type="sibTrans" cxnId="{5CFFBC59-D40F-42AE-A9D3-41744EE4DDB3}">
      <dgm:prSet/>
      <dgm:spPr/>
      <dgm:t>
        <a:bodyPr/>
        <a:lstStyle/>
        <a:p>
          <a:endParaRPr lang="zh-TW" altLang="en-US" b="1">
            <a:latin typeface="微軟正黑體" pitchFamily="34" charset="-120"/>
            <a:ea typeface="微軟正黑體" pitchFamily="34" charset="-120"/>
          </a:endParaRPr>
        </a:p>
      </dgm:t>
    </dgm:pt>
    <dgm:pt modelId="{2829E113-0E5F-493A-94F7-D250F619627A}">
      <dgm:prSet phldrT="[文字]"/>
      <dgm:spPr/>
      <dgm:t>
        <a:bodyPr/>
        <a:lstStyle/>
        <a:p>
          <a:r>
            <a:rPr lang="en-US" altLang="zh-TW" b="1" dirty="0" smtClean="0">
              <a:latin typeface="微軟正黑體" pitchFamily="34" charset="-120"/>
              <a:ea typeface="微軟正黑體" pitchFamily="34" charset="-120"/>
            </a:rPr>
            <a:t>4.</a:t>
          </a:r>
          <a:r>
            <a:rPr lang="zh-TW" altLang="en-US" b="1" dirty="0" smtClean="0">
              <a:latin typeface="微軟正黑體" pitchFamily="34" charset="-120"/>
              <a:ea typeface="微軟正黑體" pitchFamily="34" charset="-120"/>
            </a:rPr>
            <a:t>組織運作</a:t>
          </a:r>
          <a:endParaRPr lang="zh-TW" altLang="en-US" b="1" dirty="0">
            <a:latin typeface="微軟正黑體" pitchFamily="34" charset="-120"/>
            <a:ea typeface="微軟正黑體" pitchFamily="34" charset="-120"/>
          </a:endParaRPr>
        </a:p>
      </dgm:t>
    </dgm:pt>
    <dgm:pt modelId="{2889A3E1-42C9-48B1-8D4D-4FBFE04381DD}" type="parTrans" cxnId="{F2AE60D3-8FF3-4E95-B5AB-F12F9997CFE2}">
      <dgm:prSet/>
      <dgm:spPr/>
      <dgm:t>
        <a:bodyPr/>
        <a:lstStyle/>
        <a:p>
          <a:endParaRPr lang="zh-TW" altLang="en-US" b="1">
            <a:latin typeface="微軟正黑體" pitchFamily="34" charset="-120"/>
            <a:ea typeface="微軟正黑體" pitchFamily="34" charset="-120"/>
          </a:endParaRPr>
        </a:p>
      </dgm:t>
    </dgm:pt>
    <dgm:pt modelId="{7DF0B5DD-78C5-4B9B-A5AF-7015D386DC76}" type="sibTrans" cxnId="{F2AE60D3-8FF3-4E95-B5AB-F12F9997CFE2}">
      <dgm:prSet/>
      <dgm:spPr/>
      <dgm:t>
        <a:bodyPr/>
        <a:lstStyle/>
        <a:p>
          <a:endParaRPr lang="zh-TW" altLang="en-US" b="1">
            <a:latin typeface="微軟正黑體" pitchFamily="34" charset="-120"/>
            <a:ea typeface="微軟正黑體" pitchFamily="34" charset="-120"/>
          </a:endParaRPr>
        </a:p>
      </dgm:t>
    </dgm:pt>
    <dgm:pt modelId="{F7C59C18-F53C-41D4-B952-9345679DEE89}" type="pres">
      <dgm:prSet presAssocID="{C405DFA2-4C57-4ED1-B8AB-55E8B29EEAB4}" presName="diagram" presStyleCnt="0">
        <dgm:presLayoutVars>
          <dgm:dir/>
          <dgm:resizeHandles val="exact"/>
        </dgm:presLayoutVars>
      </dgm:prSet>
      <dgm:spPr/>
      <dgm:t>
        <a:bodyPr/>
        <a:lstStyle/>
        <a:p>
          <a:endParaRPr lang="zh-TW" altLang="en-US"/>
        </a:p>
      </dgm:t>
    </dgm:pt>
    <dgm:pt modelId="{869BC326-960C-47F1-A11A-485F47C55594}" type="pres">
      <dgm:prSet presAssocID="{68A245B8-010C-4E84-BFE8-870B95502F82}" presName="node" presStyleLbl="node1" presStyleIdx="0" presStyleCnt="4" custScaleX="98618" custScaleY="98618">
        <dgm:presLayoutVars>
          <dgm:bulletEnabled val="1"/>
        </dgm:presLayoutVars>
      </dgm:prSet>
      <dgm:spPr/>
      <dgm:t>
        <a:bodyPr/>
        <a:lstStyle/>
        <a:p>
          <a:endParaRPr lang="zh-TW" altLang="en-US"/>
        </a:p>
      </dgm:t>
    </dgm:pt>
    <dgm:pt modelId="{3325173B-FB18-488C-A33B-3E441081C975}" type="pres">
      <dgm:prSet presAssocID="{F57198B0-57D7-49C2-AD9E-5073DB09B038}" presName="sibTrans" presStyleCnt="0"/>
      <dgm:spPr/>
      <dgm:t>
        <a:bodyPr/>
        <a:lstStyle/>
        <a:p>
          <a:endParaRPr lang="zh-TW" altLang="en-US"/>
        </a:p>
      </dgm:t>
    </dgm:pt>
    <dgm:pt modelId="{9D6DD643-8D2A-4D6A-A520-781FF397E42D}" type="pres">
      <dgm:prSet presAssocID="{A4168D73-812C-46BD-A121-D53A8E5AA284}" presName="node" presStyleLbl="node1" presStyleIdx="1" presStyleCnt="4">
        <dgm:presLayoutVars>
          <dgm:bulletEnabled val="1"/>
        </dgm:presLayoutVars>
      </dgm:prSet>
      <dgm:spPr/>
      <dgm:t>
        <a:bodyPr/>
        <a:lstStyle/>
        <a:p>
          <a:endParaRPr lang="zh-TW" altLang="en-US"/>
        </a:p>
      </dgm:t>
    </dgm:pt>
    <dgm:pt modelId="{F19B7623-063A-4CAA-86AF-ADC31D87B895}" type="pres">
      <dgm:prSet presAssocID="{B3EF4F9E-D554-44BC-9C84-132F3F3A1086}" presName="sibTrans" presStyleCnt="0"/>
      <dgm:spPr/>
      <dgm:t>
        <a:bodyPr/>
        <a:lstStyle/>
        <a:p>
          <a:endParaRPr lang="zh-TW" altLang="en-US"/>
        </a:p>
      </dgm:t>
    </dgm:pt>
    <dgm:pt modelId="{7B721B3A-B615-4DB7-A241-FB28DEB7D327}" type="pres">
      <dgm:prSet presAssocID="{07A978ED-30E9-474D-88DD-E5529ED7E214}" presName="node" presStyleLbl="node1" presStyleIdx="2" presStyleCnt="4">
        <dgm:presLayoutVars>
          <dgm:bulletEnabled val="1"/>
        </dgm:presLayoutVars>
      </dgm:prSet>
      <dgm:spPr/>
      <dgm:t>
        <a:bodyPr/>
        <a:lstStyle/>
        <a:p>
          <a:endParaRPr lang="zh-TW" altLang="en-US"/>
        </a:p>
      </dgm:t>
    </dgm:pt>
    <dgm:pt modelId="{B0639CCD-E1C7-4067-BBB3-FE913F0B8072}" type="pres">
      <dgm:prSet presAssocID="{BEDDE051-150F-42A2-9A4A-A10453E8FF79}" presName="sibTrans" presStyleCnt="0"/>
      <dgm:spPr/>
      <dgm:t>
        <a:bodyPr/>
        <a:lstStyle/>
        <a:p>
          <a:endParaRPr lang="zh-TW" altLang="en-US"/>
        </a:p>
      </dgm:t>
    </dgm:pt>
    <dgm:pt modelId="{B04FF914-DD15-4AE4-A6E0-1373B2B40679}" type="pres">
      <dgm:prSet presAssocID="{2829E113-0E5F-493A-94F7-D250F619627A}" presName="node" presStyleLbl="node1" presStyleIdx="3" presStyleCnt="4">
        <dgm:presLayoutVars>
          <dgm:bulletEnabled val="1"/>
        </dgm:presLayoutVars>
      </dgm:prSet>
      <dgm:spPr/>
      <dgm:t>
        <a:bodyPr/>
        <a:lstStyle/>
        <a:p>
          <a:endParaRPr lang="zh-TW" altLang="en-US"/>
        </a:p>
      </dgm:t>
    </dgm:pt>
  </dgm:ptLst>
  <dgm:cxnLst>
    <dgm:cxn modelId="{C9C8EB86-66BF-47E0-A8AC-F334FB9A9876}" type="presOf" srcId="{C405DFA2-4C57-4ED1-B8AB-55E8B29EEAB4}" destId="{F7C59C18-F53C-41D4-B952-9345679DEE89}" srcOrd="0" destOrd="0" presId="urn:microsoft.com/office/officeart/2005/8/layout/default#1"/>
    <dgm:cxn modelId="{77555277-87BF-4113-9FFC-EB1D09CD9C65}" type="presOf" srcId="{A4168D73-812C-46BD-A121-D53A8E5AA284}" destId="{9D6DD643-8D2A-4D6A-A520-781FF397E42D}" srcOrd="0" destOrd="0" presId="urn:microsoft.com/office/officeart/2005/8/layout/default#1"/>
    <dgm:cxn modelId="{80145671-24D4-4FD2-AF0E-C26C7C4062E4}" srcId="{C405DFA2-4C57-4ED1-B8AB-55E8B29EEAB4}" destId="{68A245B8-010C-4E84-BFE8-870B95502F82}" srcOrd="0" destOrd="0" parTransId="{9819EFB1-8068-47AF-97B0-8AEEBEB1BE19}" sibTransId="{F57198B0-57D7-49C2-AD9E-5073DB09B038}"/>
    <dgm:cxn modelId="{F2AE60D3-8FF3-4E95-B5AB-F12F9997CFE2}" srcId="{C405DFA2-4C57-4ED1-B8AB-55E8B29EEAB4}" destId="{2829E113-0E5F-493A-94F7-D250F619627A}" srcOrd="3" destOrd="0" parTransId="{2889A3E1-42C9-48B1-8D4D-4FBFE04381DD}" sibTransId="{7DF0B5DD-78C5-4B9B-A5AF-7015D386DC76}"/>
    <dgm:cxn modelId="{5D4C58F0-7ED2-4518-B29B-9874AFFC6DDA}" srcId="{C405DFA2-4C57-4ED1-B8AB-55E8B29EEAB4}" destId="{A4168D73-812C-46BD-A121-D53A8E5AA284}" srcOrd="1" destOrd="0" parTransId="{9E97CFB9-56FA-4345-9E04-BF1C11E7B234}" sibTransId="{B3EF4F9E-D554-44BC-9C84-132F3F3A1086}"/>
    <dgm:cxn modelId="{3170AB55-623A-4440-938C-861E91A993A5}" type="presOf" srcId="{68A245B8-010C-4E84-BFE8-870B95502F82}" destId="{869BC326-960C-47F1-A11A-485F47C55594}" srcOrd="0" destOrd="0" presId="urn:microsoft.com/office/officeart/2005/8/layout/default#1"/>
    <dgm:cxn modelId="{276F4C44-7A83-4418-90F7-74E6AD268F56}" type="presOf" srcId="{07A978ED-30E9-474D-88DD-E5529ED7E214}" destId="{7B721B3A-B615-4DB7-A241-FB28DEB7D327}" srcOrd="0" destOrd="0" presId="urn:microsoft.com/office/officeart/2005/8/layout/default#1"/>
    <dgm:cxn modelId="{5114D1E2-9C96-4359-9CF0-A6854E2EC35B}" type="presOf" srcId="{2829E113-0E5F-493A-94F7-D250F619627A}" destId="{B04FF914-DD15-4AE4-A6E0-1373B2B40679}" srcOrd="0" destOrd="0" presId="urn:microsoft.com/office/officeart/2005/8/layout/default#1"/>
    <dgm:cxn modelId="{5CFFBC59-D40F-42AE-A9D3-41744EE4DDB3}" srcId="{C405DFA2-4C57-4ED1-B8AB-55E8B29EEAB4}" destId="{07A978ED-30E9-474D-88DD-E5529ED7E214}" srcOrd="2" destOrd="0" parTransId="{E715E8A3-D3B2-4DA6-8C92-CC079440BA19}" sibTransId="{BEDDE051-150F-42A2-9A4A-A10453E8FF79}"/>
    <dgm:cxn modelId="{00B38BA0-8474-4AC9-8355-152467F2FBF7}" type="presParOf" srcId="{F7C59C18-F53C-41D4-B952-9345679DEE89}" destId="{869BC326-960C-47F1-A11A-485F47C55594}" srcOrd="0" destOrd="0" presId="urn:microsoft.com/office/officeart/2005/8/layout/default#1"/>
    <dgm:cxn modelId="{F65B4B5C-4BA1-4AF8-8EC4-2803DBB77587}" type="presParOf" srcId="{F7C59C18-F53C-41D4-B952-9345679DEE89}" destId="{3325173B-FB18-488C-A33B-3E441081C975}" srcOrd="1" destOrd="0" presId="urn:microsoft.com/office/officeart/2005/8/layout/default#1"/>
    <dgm:cxn modelId="{7A144DB0-5D49-44FB-9B75-94B53D3E5826}" type="presParOf" srcId="{F7C59C18-F53C-41D4-B952-9345679DEE89}" destId="{9D6DD643-8D2A-4D6A-A520-781FF397E42D}" srcOrd="2" destOrd="0" presId="urn:microsoft.com/office/officeart/2005/8/layout/default#1"/>
    <dgm:cxn modelId="{999F50C8-3DFB-4F23-9D1C-D528CCEEAC16}" type="presParOf" srcId="{F7C59C18-F53C-41D4-B952-9345679DEE89}" destId="{F19B7623-063A-4CAA-86AF-ADC31D87B895}" srcOrd="3" destOrd="0" presId="urn:microsoft.com/office/officeart/2005/8/layout/default#1"/>
    <dgm:cxn modelId="{C79168E3-D07C-4ABF-B3EA-9C8A35961B2F}" type="presParOf" srcId="{F7C59C18-F53C-41D4-B952-9345679DEE89}" destId="{7B721B3A-B615-4DB7-A241-FB28DEB7D327}" srcOrd="4" destOrd="0" presId="urn:microsoft.com/office/officeart/2005/8/layout/default#1"/>
    <dgm:cxn modelId="{E7102D79-3E4E-4FDD-9474-156389CAC35F}" type="presParOf" srcId="{F7C59C18-F53C-41D4-B952-9345679DEE89}" destId="{B0639CCD-E1C7-4067-BBB3-FE913F0B8072}" srcOrd="5" destOrd="0" presId="urn:microsoft.com/office/officeart/2005/8/layout/default#1"/>
    <dgm:cxn modelId="{296889EC-4696-4F2F-9F95-76BA97865061}" type="presParOf" srcId="{F7C59C18-F53C-41D4-B952-9345679DEE89}" destId="{B04FF914-DD15-4AE4-A6E0-1373B2B40679}" srcOrd="6"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5DFA2-4C57-4ED1-B8AB-55E8B29EEAB4}"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zh-TW" altLang="en-US"/>
        </a:p>
      </dgm:t>
    </dgm:pt>
    <dgm:pt modelId="{68A245B8-010C-4E84-BFE8-870B95502F82}">
      <dgm:prSet phldrT="[文字]"/>
      <dgm:spPr/>
      <dgm:t>
        <a:bodyPr/>
        <a:lstStyle/>
        <a:p>
          <a:r>
            <a:rPr lang="zh-TW" altLang="en-US" b="1" dirty="0" smtClean="0">
              <a:effectLst/>
              <a:latin typeface="微軟正黑體" pitchFamily="34" charset="-120"/>
              <a:ea typeface="微軟正黑體" pitchFamily="34" charset="-120"/>
            </a:rPr>
            <a:t>農地利用</a:t>
          </a:r>
          <a:endParaRPr lang="zh-TW" altLang="en-US" b="1" dirty="0">
            <a:effectLst/>
            <a:latin typeface="微軟正黑體" pitchFamily="34" charset="-120"/>
            <a:ea typeface="微軟正黑體" pitchFamily="34" charset="-120"/>
          </a:endParaRPr>
        </a:p>
      </dgm:t>
    </dgm:pt>
    <dgm:pt modelId="{9819EFB1-8068-47AF-97B0-8AEEBEB1BE19}" type="parTrans" cxnId="{80145671-24D4-4FD2-AF0E-C26C7C4062E4}">
      <dgm:prSet/>
      <dgm:spPr/>
      <dgm:t>
        <a:bodyPr/>
        <a:lstStyle/>
        <a:p>
          <a:endParaRPr lang="zh-TW" altLang="en-US" b="1">
            <a:effectLst>
              <a:outerShdw blurRad="38100" dist="38100" dir="2700000" algn="tl">
                <a:srgbClr val="000000">
                  <a:alpha val="43137"/>
                </a:srgbClr>
              </a:outerShdw>
            </a:effectLst>
            <a:latin typeface="微軟正黑體" pitchFamily="34" charset="-120"/>
            <a:ea typeface="微軟正黑體" pitchFamily="34" charset="-120"/>
          </a:endParaRPr>
        </a:p>
      </dgm:t>
    </dgm:pt>
    <dgm:pt modelId="{F57198B0-57D7-49C2-AD9E-5073DB09B038}" type="sibTrans" cxnId="{80145671-24D4-4FD2-AF0E-C26C7C4062E4}">
      <dgm:prSet/>
      <dgm:spPr/>
      <dgm:t>
        <a:bodyPr/>
        <a:lstStyle/>
        <a:p>
          <a:endParaRPr lang="zh-TW" altLang="en-US" b="1">
            <a:effectLst>
              <a:outerShdw blurRad="38100" dist="38100" dir="2700000" algn="tl">
                <a:srgbClr val="000000">
                  <a:alpha val="43137"/>
                </a:srgbClr>
              </a:outerShdw>
            </a:effectLst>
            <a:latin typeface="微軟正黑體" pitchFamily="34" charset="-120"/>
            <a:ea typeface="微軟正黑體" pitchFamily="34" charset="-120"/>
          </a:endParaRPr>
        </a:p>
      </dgm:t>
    </dgm:pt>
    <dgm:pt modelId="{A4168D73-812C-46BD-A121-D53A8E5AA284}">
      <dgm:prSet phldrT="[文字]"/>
      <dgm:spPr/>
      <dgm:t>
        <a:bodyPr/>
        <a:lstStyle/>
        <a:p>
          <a:r>
            <a:rPr lang="zh-TW" altLang="en-US" b="1" dirty="0" smtClean="0">
              <a:effectLst/>
              <a:latin typeface="微軟正黑體" pitchFamily="34" charset="-120"/>
              <a:ea typeface="微軟正黑體" pitchFamily="34" charset="-120"/>
            </a:rPr>
            <a:t>組織功能</a:t>
          </a:r>
          <a:endParaRPr lang="zh-TW" altLang="en-US" b="1" dirty="0">
            <a:effectLst/>
            <a:latin typeface="微軟正黑體" pitchFamily="34" charset="-120"/>
            <a:ea typeface="微軟正黑體" pitchFamily="34" charset="-120"/>
          </a:endParaRPr>
        </a:p>
      </dgm:t>
    </dgm:pt>
    <dgm:pt modelId="{9E97CFB9-56FA-4345-9E04-BF1C11E7B234}" type="parTrans" cxnId="{5D4C58F0-7ED2-4518-B29B-9874AFFC6DDA}">
      <dgm:prSet/>
      <dgm:spPr/>
      <dgm:t>
        <a:bodyPr/>
        <a:lstStyle/>
        <a:p>
          <a:endParaRPr lang="zh-TW" altLang="en-US" b="1">
            <a:effectLst>
              <a:outerShdw blurRad="38100" dist="38100" dir="2700000" algn="tl">
                <a:srgbClr val="000000">
                  <a:alpha val="43137"/>
                </a:srgbClr>
              </a:outerShdw>
            </a:effectLst>
            <a:latin typeface="微軟正黑體" pitchFamily="34" charset="-120"/>
            <a:ea typeface="微軟正黑體" pitchFamily="34" charset="-120"/>
          </a:endParaRPr>
        </a:p>
      </dgm:t>
    </dgm:pt>
    <dgm:pt modelId="{B3EF4F9E-D554-44BC-9C84-132F3F3A1086}" type="sibTrans" cxnId="{5D4C58F0-7ED2-4518-B29B-9874AFFC6DDA}">
      <dgm:prSet/>
      <dgm:spPr/>
      <dgm:t>
        <a:bodyPr/>
        <a:lstStyle/>
        <a:p>
          <a:endParaRPr lang="zh-TW" altLang="en-US" b="1">
            <a:effectLst>
              <a:outerShdw blurRad="38100" dist="38100" dir="2700000" algn="tl">
                <a:srgbClr val="000000">
                  <a:alpha val="43137"/>
                </a:srgbClr>
              </a:outerShdw>
            </a:effectLst>
            <a:latin typeface="微軟正黑體" pitchFamily="34" charset="-120"/>
            <a:ea typeface="微軟正黑體" pitchFamily="34" charset="-120"/>
          </a:endParaRPr>
        </a:p>
      </dgm:t>
    </dgm:pt>
    <dgm:pt modelId="{07A978ED-30E9-474D-88DD-E5529ED7E214}">
      <dgm:prSet phldrT="[文字]"/>
      <dgm:spPr/>
      <dgm:t>
        <a:bodyPr/>
        <a:lstStyle/>
        <a:p>
          <a:r>
            <a:rPr lang="zh-TW" altLang="en-US" b="1" dirty="0" smtClean="0">
              <a:latin typeface="微軟正黑體" pitchFamily="34" charset="-120"/>
              <a:ea typeface="微軟正黑體" pitchFamily="34" charset="-120"/>
            </a:rPr>
            <a:t>培育訓練</a:t>
          </a:r>
          <a:endParaRPr lang="zh-TW" altLang="en-US" b="1" dirty="0">
            <a:latin typeface="微軟正黑體" pitchFamily="34" charset="-120"/>
            <a:ea typeface="微軟正黑體" pitchFamily="34" charset="-120"/>
          </a:endParaRPr>
        </a:p>
      </dgm:t>
    </dgm:pt>
    <dgm:pt modelId="{E715E8A3-D3B2-4DA6-8C92-CC079440BA19}" type="parTrans" cxnId="{5CFFBC59-D40F-42AE-A9D3-41744EE4DDB3}">
      <dgm:prSet/>
      <dgm:spPr/>
      <dgm:t>
        <a:bodyPr/>
        <a:lstStyle/>
        <a:p>
          <a:endParaRPr lang="zh-TW" altLang="en-US" b="1">
            <a:latin typeface="微軟正黑體" pitchFamily="34" charset="-120"/>
            <a:ea typeface="微軟正黑體" pitchFamily="34" charset="-120"/>
          </a:endParaRPr>
        </a:p>
      </dgm:t>
    </dgm:pt>
    <dgm:pt modelId="{BEDDE051-150F-42A2-9A4A-A10453E8FF79}" type="sibTrans" cxnId="{5CFFBC59-D40F-42AE-A9D3-41744EE4DDB3}">
      <dgm:prSet/>
      <dgm:spPr/>
      <dgm:t>
        <a:bodyPr/>
        <a:lstStyle/>
        <a:p>
          <a:endParaRPr lang="zh-TW" altLang="en-US" b="1">
            <a:latin typeface="微軟正黑體" pitchFamily="34" charset="-120"/>
            <a:ea typeface="微軟正黑體" pitchFamily="34" charset="-120"/>
          </a:endParaRPr>
        </a:p>
      </dgm:t>
    </dgm:pt>
    <dgm:pt modelId="{2829E113-0E5F-493A-94F7-D250F619627A}">
      <dgm:prSet phldrT="[文字]"/>
      <dgm:spPr/>
      <dgm:t>
        <a:bodyPr/>
        <a:lstStyle/>
        <a:p>
          <a:r>
            <a:rPr lang="zh-TW" altLang="en-US" b="1" dirty="0" smtClean="0">
              <a:latin typeface="微軟正黑體" pitchFamily="34" charset="-120"/>
              <a:ea typeface="微軟正黑體" pitchFamily="34" charset="-120"/>
            </a:rPr>
            <a:t>產銷經營</a:t>
          </a:r>
          <a:endParaRPr lang="zh-TW" altLang="en-US" b="1" dirty="0">
            <a:latin typeface="微軟正黑體" pitchFamily="34" charset="-120"/>
            <a:ea typeface="微軟正黑體" pitchFamily="34" charset="-120"/>
          </a:endParaRPr>
        </a:p>
      </dgm:t>
    </dgm:pt>
    <dgm:pt modelId="{2889A3E1-42C9-48B1-8D4D-4FBFE04381DD}" type="parTrans" cxnId="{F2AE60D3-8FF3-4E95-B5AB-F12F9997CFE2}">
      <dgm:prSet/>
      <dgm:spPr/>
      <dgm:t>
        <a:bodyPr/>
        <a:lstStyle/>
        <a:p>
          <a:endParaRPr lang="zh-TW" altLang="en-US" b="1">
            <a:latin typeface="微軟正黑體" pitchFamily="34" charset="-120"/>
            <a:ea typeface="微軟正黑體" pitchFamily="34" charset="-120"/>
          </a:endParaRPr>
        </a:p>
      </dgm:t>
    </dgm:pt>
    <dgm:pt modelId="{7DF0B5DD-78C5-4B9B-A5AF-7015D386DC76}" type="sibTrans" cxnId="{F2AE60D3-8FF3-4E95-B5AB-F12F9997CFE2}">
      <dgm:prSet/>
      <dgm:spPr/>
      <dgm:t>
        <a:bodyPr/>
        <a:lstStyle/>
        <a:p>
          <a:endParaRPr lang="zh-TW" altLang="en-US" b="1">
            <a:latin typeface="微軟正黑體" pitchFamily="34" charset="-120"/>
            <a:ea typeface="微軟正黑體" pitchFamily="34" charset="-120"/>
          </a:endParaRPr>
        </a:p>
      </dgm:t>
    </dgm:pt>
    <dgm:pt modelId="{12A3DF45-4B84-4E53-AF19-51C6EFB9E1D6}">
      <dgm:prSet phldrT="[文字]"/>
      <dgm:spPr/>
      <dgm:t>
        <a:bodyPr/>
        <a:lstStyle/>
        <a:p>
          <a:r>
            <a:rPr lang="zh-TW" altLang="en-US" b="1" dirty="0" smtClean="0">
              <a:latin typeface="微軟正黑體" pitchFamily="34" charset="-120"/>
              <a:ea typeface="微軟正黑體" pitchFamily="34" charset="-120"/>
            </a:rPr>
            <a:t>友善環境</a:t>
          </a:r>
          <a:endParaRPr lang="zh-TW" altLang="en-US" b="1" dirty="0">
            <a:latin typeface="微軟正黑體" pitchFamily="34" charset="-120"/>
            <a:ea typeface="微軟正黑體" pitchFamily="34" charset="-120"/>
          </a:endParaRPr>
        </a:p>
      </dgm:t>
    </dgm:pt>
    <dgm:pt modelId="{3306068B-9F00-4260-906C-CE3057A62E6F}" type="parTrans" cxnId="{C121BC9A-D6F4-49BC-A11D-54A631C1ADEC}">
      <dgm:prSet/>
      <dgm:spPr/>
      <dgm:t>
        <a:bodyPr/>
        <a:lstStyle/>
        <a:p>
          <a:endParaRPr lang="zh-TW" altLang="en-US" b="1">
            <a:latin typeface="微軟正黑體" pitchFamily="34" charset="-120"/>
            <a:ea typeface="微軟正黑體" pitchFamily="34" charset="-120"/>
          </a:endParaRPr>
        </a:p>
      </dgm:t>
    </dgm:pt>
    <dgm:pt modelId="{42231CA7-4709-4737-A58B-952205E20215}" type="sibTrans" cxnId="{C121BC9A-D6F4-49BC-A11D-54A631C1ADEC}">
      <dgm:prSet/>
      <dgm:spPr/>
      <dgm:t>
        <a:bodyPr/>
        <a:lstStyle/>
        <a:p>
          <a:endParaRPr lang="zh-TW" altLang="en-US" b="1">
            <a:latin typeface="微軟正黑體" pitchFamily="34" charset="-120"/>
            <a:ea typeface="微軟正黑體" pitchFamily="34" charset="-120"/>
          </a:endParaRPr>
        </a:p>
      </dgm:t>
    </dgm:pt>
    <dgm:pt modelId="{F7C59C18-F53C-41D4-B952-9345679DEE89}" type="pres">
      <dgm:prSet presAssocID="{C405DFA2-4C57-4ED1-B8AB-55E8B29EEAB4}" presName="diagram" presStyleCnt="0">
        <dgm:presLayoutVars>
          <dgm:dir/>
          <dgm:resizeHandles val="exact"/>
        </dgm:presLayoutVars>
      </dgm:prSet>
      <dgm:spPr/>
      <dgm:t>
        <a:bodyPr/>
        <a:lstStyle/>
        <a:p>
          <a:endParaRPr lang="zh-TW" altLang="en-US"/>
        </a:p>
      </dgm:t>
    </dgm:pt>
    <dgm:pt modelId="{869BC326-960C-47F1-A11A-485F47C55594}" type="pres">
      <dgm:prSet presAssocID="{68A245B8-010C-4E84-BFE8-870B95502F82}" presName="node" presStyleLbl="node1" presStyleIdx="0" presStyleCnt="5">
        <dgm:presLayoutVars>
          <dgm:bulletEnabled val="1"/>
        </dgm:presLayoutVars>
      </dgm:prSet>
      <dgm:spPr/>
      <dgm:t>
        <a:bodyPr/>
        <a:lstStyle/>
        <a:p>
          <a:endParaRPr lang="zh-TW" altLang="en-US"/>
        </a:p>
      </dgm:t>
    </dgm:pt>
    <dgm:pt modelId="{3325173B-FB18-488C-A33B-3E441081C975}" type="pres">
      <dgm:prSet presAssocID="{F57198B0-57D7-49C2-AD9E-5073DB09B038}" presName="sibTrans" presStyleCnt="0"/>
      <dgm:spPr/>
    </dgm:pt>
    <dgm:pt modelId="{9D6DD643-8D2A-4D6A-A520-781FF397E42D}" type="pres">
      <dgm:prSet presAssocID="{A4168D73-812C-46BD-A121-D53A8E5AA284}" presName="node" presStyleLbl="node1" presStyleIdx="1" presStyleCnt="5">
        <dgm:presLayoutVars>
          <dgm:bulletEnabled val="1"/>
        </dgm:presLayoutVars>
      </dgm:prSet>
      <dgm:spPr/>
      <dgm:t>
        <a:bodyPr/>
        <a:lstStyle/>
        <a:p>
          <a:endParaRPr lang="zh-TW" altLang="en-US"/>
        </a:p>
      </dgm:t>
    </dgm:pt>
    <dgm:pt modelId="{F19B7623-063A-4CAA-86AF-ADC31D87B895}" type="pres">
      <dgm:prSet presAssocID="{B3EF4F9E-D554-44BC-9C84-132F3F3A1086}" presName="sibTrans" presStyleCnt="0"/>
      <dgm:spPr/>
    </dgm:pt>
    <dgm:pt modelId="{7B721B3A-B615-4DB7-A241-FB28DEB7D327}" type="pres">
      <dgm:prSet presAssocID="{07A978ED-30E9-474D-88DD-E5529ED7E214}" presName="node" presStyleLbl="node1" presStyleIdx="2" presStyleCnt="5">
        <dgm:presLayoutVars>
          <dgm:bulletEnabled val="1"/>
        </dgm:presLayoutVars>
      </dgm:prSet>
      <dgm:spPr/>
      <dgm:t>
        <a:bodyPr/>
        <a:lstStyle/>
        <a:p>
          <a:endParaRPr lang="zh-TW" altLang="en-US"/>
        </a:p>
      </dgm:t>
    </dgm:pt>
    <dgm:pt modelId="{B0639CCD-E1C7-4067-BBB3-FE913F0B8072}" type="pres">
      <dgm:prSet presAssocID="{BEDDE051-150F-42A2-9A4A-A10453E8FF79}" presName="sibTrans" presStyleCnt="0"/>
      <dgm:spPr/>
    </dgm:pt>
    <dgm:pt modelId="{B04FF914-DD15-4AE4-A6E0-1373B2B40679}" type="pres">
      <dgm:prSet presAssocID="{2829E113-0E5F-493A-94F7-D250F619627A}" presName="node" presStyleLbl="node1" presStyleIdx="3" presStyleCnt="5">
        <dgm:presLayoutVars>
          <dgm:bulletEnabled val="1"/>
        </dgm:presLayoutVars>
      </dgm:prSet>
      <dgm:spPr/>
      <dgm:t>
        <a:bodyPr/>
        <a:lstStyle/>
        <a:p>
          <a:endParaRPr lang="zh-TW" altLang="en-US"/>
        </a:p>
      </dgm:t>
    </dgm:pt>
    <dgm:pt modelId="{69B55BEB-8D8D-46B0-85EA-01F101D107D9}" type="pres">
      <dgm:prSet presAssocID="{7DF0B5DD-78C5-4B9B-A5AF-7015D386DC76}" presName="sibTrans" presStyleCnt="0"/>
      <dgm:spPr/>
    </dgm:pt>
    <dgm:pt modelId="{49B18516-951F-43E1-9F03-19D7287EF5C9}" type="pres">
      <dgm:prSet presAssocID="{12A3DF45-4B84-4E53-AF19-51C6EFB9E1D6}" presName="node" presStyleLbl="node1" presStyleIdx="4" presStyleCnt="5">
        <dgm:presLayoutVars>
          <dgm:bulletEnabled val="1"/>
        </dgm:presLayoutVars>
      </dgm:prSet>
      <dgm:spPr/>
      <dgm:t>
        <a:bodyPr/>
        <a:lstStyle/>
        <a:p>
          <a:endParaRPr lang="zh-TW" altLang="en-US"/>
        </a:p>
      </dgm:t>
    </dgm:pt>
  </dgm:ptLst>
  <dgm:cxnLst>
    <dgm:cxn modelId="{98400268-74FE-4574-9DE4-C9A614C86D09}" type="presOf" srcId="{A4168D73-812C-46BD-A121-D53A8E5AA284}" destId="{9D6DD643-8D2A-4D6A-A520-781FF397E42D}" srcOrd="0" destOrd="0" presId="urn:microsoft.com/office/officeart/2005/8/layout/default#1"/>
    <dgm:cxn modelId="{C121BC9A-D6F4-49BC-A11D-54A631C1ADEC}" srcId="{C405DFA2-4C57-4ED1-B8AB-55E8B29EEAB4}" destId="{12A3DF45-4B84-4E53-AF19-51C6EFB9E1D6}" srcOrd="4" destOrd="0" parTransId="{3306068B-9F00-4260-906C-CE3057A62E6F}" sibTransId="{42231CA7-4709-4737-A58B-952205E20215}"/>
    <dgm:cxn modelId="{71374E1F-A55B-4886-A3F9-01A40C265C58}" type="presOf" srcId="{C405DFA2-4C57-4ED1-B8AB-55E8B29EEAB4}" destId="{F7C59C18-F53C-41D4-B952-9345679DEE89}" srcOrd="0" destOrd="0" presId="urn:microsoft.com/office/officeart/2005/8/layout/default#1"/>
    <dgm:cxn modelId="{5D4C58F0-7ED2-4518-B29B-9874AFFC6DDA}" srcId="{C405DFA2-4C57-4ED1-B8AB-55E8B29EEAB4}" destId="{A4168D73-812C-46BD-A121-D53A8E5AA284}" srcOrd="1" destOrd="0" parTransId="{9E97CFB9-56FA-4345-9E04-BF1C11E7B234}" sibTransId="{B3EF4F9E-D554-44BC-9C84-132F3F3A1086}"/>
    <dgm:cxn modelId="{088FF7DB-48AC-4824-9A9C-26C7D725EB9A}" type="presOf" srcId="{68A245B8-010C-4E84-BFE8-870B95502F82}" destId="{869BC326-960C-47F1-A11A-485F47C55594}" srcOrd="0" destOrd="0" presId="urn:microsoft.com/office/officeart/2005/8/layout/default#1"/>
    <dgm:cxn modelId="{A1F01DBF-974B-4737-90A8-B9876F9A1568}" type="presOf" srcId="{12A3DF45-4B84-4E53-AF19-51C6EFB9E1D6}" destId="{49B18516-951F-43E1-9F03-19D7287EF5C9}" srcOrd="0" destOrd="0" presId="urn:microsoft.com/office/officeart/2005/8/layout/default#1"/>
    <dgm:cxn modelId="{F2AE60D3-8FF3-4E95-B5AB-F12F9997CFE2}" srcId="{C405DFA2-4C57-4ED1-B8AB-55E8B29EEAB4}" destId="{2829E113-0E5F-493A-94F7-D250F619627A}" srcOrd="3" destOrd="0" parTransId="{2889A3E1-42C9-48B1-8D4D-4FBFE04381DD}" sibTransId="{7DF0B5DD-78C5-4B9B-A5AF-7015D386DC76}"/>
    <dgm:cxn modelId="{80145671-24D4-4FD2-AF0E-C26C7C4062E4}" srcId="{C405DFA2-4C57-4ED1-B8AB-55E8B29EEAB4}" destId="{68A245B8-010C-4E84-BFE8-870B95502F82}" srcOrd="0" destOrd="0" parTransId="{9819EFB1-8068-47AF-97B0-8AEEBEB1BE19}" sibTransId="{F57198B0-57D7-49C2-AD9E-5073DB09B038}"/>
    <dgm:cxn modelId="{5C59BA8F-A2D9-4EE3-84D1-A0BA10A44623}" type="presOf" srcId="{07A978ED-30E9-474D-88DD-E5529ED7E214}" destId="{7B721B3A-B615-4DB7-A241-FB28DEB7D327}" srcOrd="0" destOrd="0" presId="urn:microsoft.com/office/officeart/2005/8/layout/default#1"/>
    <dgm:cxn modelId="{E947ED48-EC2D-485C-BB0D-296476D5436A}" type="presOf" srcId="{2829E113-0E5F-493A-94F7-D250F619627A}" destId="{B04FF914-DD15-4AE4-A6E0-1373B2B40679}" srcOrd="0" destOrd="0" presId="urn:microsoft.com/office/officeart/2005/8/layout/default#1"/>
    <dgm:cxn modelId="{5CFFBC59-D40F-42AE-A9D3-41744EE4DDB3}" srcId="{C405DFA2-4C57-4ED1-B8AB-55E8B29EEAB4}" destId="{07A978ED-30E9-474D-88DD-E5529ED7E214}" srcOrd="2" destOrd="0" parTransId="{E715E8A3-D3B2-4DA6-8C92-CC079440BA19}" sibTransId="{BEDDE051-150F-42A2-9A4A-A10453E8FF79}"/>
    <dgm:cxn modelId="{6480DCE3-1606-4AEA-ACBB-91788A7F82F9}" type="presParOf" srcId="{F7C59C18-F53C-41D4-B952-9345679DEE89}" destId="{869BC326-960C-47F1-A11A-485F47C55594}" srcOrd="0" destOrd="0" presId="urn:microsoft.com/office/officeart/2005/8/layout/default#1"/>
    <dgm:cxn modelId="{01D954C7-FA80-4027-AB28-1DF0B667D0EE}" type="presParOf" srcId="{F7C59C18-F53C-41D4-B952-9345679DEE89}" destId="{3325173B-FB18-488C-A33B-3E441081C975}" srcOrd="1" destOrd="0" presId="urn:microsoft.com/office/officeart/2005/8/layout/default#1"/>
    <dgm:cxn modelId="{DA210116-DC6C-4B52-B996-9F05510E238E}" type="presParOf" srcId="{F7C59C18-F53C-41D4-B952-9345679DEE89}" destId="{9D6DD643-8D2A-4D6A-A520-781FF397E42D}" srcOrd="2" destOrd="0" presId="urn:microsoft.com/office/officeart/2005/8/layout/default#1"/>
    <dgm:cxn modelId="{1A8C4E0A-A1DF-46F2-8177-3A1113A8D4BC}" type="presParOf" srcId="{F7C59C18-F53C-41D4-B952-9345679DEE89}" destId="{F19B7623-063A-4CAA-86AF-ADC31D87B895}" srcOrd="3" destOrd="0" presId="urn:microsoft.com/office/officeart/2005/8/layout/default#1"/>
    <dgm:cxn modelId="{C2195A14-96C4-4429-B9F5-69D31174A04A}" type="presParOf" srcId="{F7C59C18-F53C-41D4-B952-9345679DEE89}" destId="{7B721B3A-B615-4DB7-A241-FB28DEB7D327}" srcOrd="4" destOrd="0" presId="urn:microsoft.com/office/officeart/2005/8/layout/default#1"/>
    <dgm:cxn modelId="{AE694687-E864-4CB0-AA9B-F0D6640EAF55}" type="presParOf" srcId="{F7C59C18-F53C-41D4-B952-9345679DEE89}" destId="{B0639CCD-E1C7-4067-BBB3-FE913F0B8072}" srcOrd="5" destOrd="0" presId="urn:microsoft.com/office/officeart/2005/8/layout/default#1"/>
    <dgm:cxn modelId="{E2DA42B6-DBD7-4A91-8D0C-801EA290ACFB}" type="presParOf" srcId="{F7C59C18-F53C-41D4-B952-9345679DEE89}" destId="{B04FF914-DD15-4AE4-A6E0-1373B2B40679}" srcOrd="6" destOrd="0" presId="urn:microsoft.com/office/officeart/2005/8/layout/default#1"/>
    <dgm:cxn modelId="{601283AD-C3D7-4990-9340-2072B59CF9CE}" type="presParOf" srcId="{F7C59C18-F53C-41D4-B952-9345679DEE89}" destId="{69B55BEB-8D8D-46B0-85EA-01F101D107D9}" srcOrd="7" destOrd="0" presId="urn:microsoft.com/office/officeart/2005/8/layout/default#1"/>
    <dgm:cxn modelId="{A2F16BCE-24E4-41CE-9965-DF58D58DC4F1}" type="presParOf" srcId="{F7C59C18-F53C-41D4-B952-9345679DEE89}" destId="{49B18516-951F-43E1-9F03-19D7287EF5C9}" srcOrd="8"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BC326-960C-47F1-A11A-485F47C55594}">
      <dsp:nvSpPr>
        <dsp:cNvPr id="0" name=""/>
        <dsp:cNvSpPr/>
      </dsp:nvSpPr>
      <dsp:spPr>
        <a:xfrm>
          <a:off x="135053" y="16308"/>
          <a:ext cx="3383605" cy="203016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altLang="zh-TW" sz="4800" b="1" kern="1200" dirty="0" smtClean="0">
              <a:effectLst/>
              <a:latin typeface="微軟正黑體" pitchFamily="34" charset="-120"/>
              <a:ea typeface="微軟正黑體" pitchFamily="34" charset="-120"/>
            </a:rPr>
            <a:t>1.</a:t>
          </a:r>
          <a:r>
            <a:rPr lang="zh-TW" altLang="en-US" sz="4800" b="1" kern="1200" dirty="0" smtClean="0">
              <a:effectLst/>
              <a:latin typeface="微軟正黑體" pitchFamily="34" charset="-120"/>
              <a:ea typeface="微軟正黑體" pitchFamily="34" charset="-120"/>
            </a:rPr>
            <a:t>公約簽定</a:t>
          </a:r>
          <a:endParaRPr lang="zh-TW" altLang="en-US" sz="4800" b="1" kern="1200" dirty="0">
            <a:effectLst/>
            <a:latin typeface="微軟正黑體" pitchFamily="34" charset="-120"/>
            <a:ea typeface="微軟正黑體" pitchFamily="34" charset="-120"/>
          </a:endParaRPr>
        </a:p>
      </dsp:txBody>
      <dsp:txXfrm>
        <a:off x="135053" y="16308"/>
        <a:ext cx="3383605" cy="2030163"/>
      </dsp:txXfrm>
    </dsp:sp>
    <dsp:sp modelId="{9D6DD643-8D2A-4D6A-A520-781FF397E42D}">
      <dsp:nvSpPr>
        <dsp:cNvPr id="0" name=""/>
        <dsp:cNvSpPr/>
      </dsp:nvSpPr>
      <dsp:spPr>
        <a:xfrm>
          <a:off x="3861760" y="2083"/>
          <a:ext cx="3431021" cy="205861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altLang="zh-TW" sz="4800" b="1" kern="1200" dirty="0" smtClean="0">
              <a:latin typeface="微軟正黑體" pitchFamily="34" charset="-120"/>
              <a:ea typeface="微軟正黑體" pitchFamily="34" charset="-120"/>
            </a:rPr>
            <a:t>2.</a:t>
          </a:r>
          <a:r>
            <a:rPr lang="zh-TW" altLang="en-US" sz="4800" b="1" kern="1200" dirty="0" smtClean="0">
              <a:latin typeface="微軟正黑體" pitchFamily="34" charset="-120"/>
              <a:ea typeface="微軟正黑體" pitchFamily="34" charset="-120"/>
            </a:rPr>
            <a:t>農地利用</a:t>
          </a:r>
          <a:endParaRPr lang="zh-TW" altLang="en-US" sz="4800" b="1" kern="1200" dirty="0">
            <a:effectLst>
              <a:outerShdw blurRad="38100" dist="38100" dir="2700000" algn="tl">
                <a:srgbClr val="000000">
                  <a:alpha val="43137"/>
                </a:srgbClr>
              </a:outerShdw>
            </a:effectLst>
            <a:latin typeface="微軟正黑體" pitchFamily="34" charset="-120"/>
            <a:ea typeface="微軟正黑體" pitchFamily="34" charset="-120"/>
          </a:endParaRPr>
        </a:p>
      </dsp:txBody>
      <dsp:txXfrm>
        <a:off x="3861760" y="2083"/>
        <a:ext cx="3431021" cy="2058613"/>
      </dsp:txXfrm>
    </dsp:sp>
    <dsp:sp modelId="{7B721B3A-B615-4DB7-A241-FB28DEB7D327}">
      <dsp:nvSpPr>
        <dsp:cNvPr id="0" name=""/>
        <dsp:cNvSpPr/>
      </dsp:nvSpPr>
      <dsp:spPr>
        <a:xfrm>
          <a:off x="111345" y="2403798"/>
          <a:ext cx="3431021" cy="205861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altLang="zh-TW" sz="4800" b="1" kern="1200" dirty="0" smtClean="0">
              <a:latin typeface="微軟正黑體" pitchFamily="34" charset="-120"/>
              <a:ea typeface="微軟正黑體" pitchFamily="34" charset="-120"/>
            </a:rPr>
            <a:t>3.</a:t>
          </a:r>
          <a:r>
            <a:rPr lang="zh-TW" altLang="en-US" sz="4800" b="1" kern="1200" smtClean="0">
              <a:latin typeface="微軟正黑體" pitchFamily="34" charset="-120"/>
              <a:ea typeface="微軟正黑體" pitchFamily="34" charset="-120"/>
            </a:rPr>
            <a:t>安全驗證</a:t>
          </a:r>
          <a:endParaRPr lang="zh-TW" altLang="en-US" sz="4800" b="1" kern="1200" dirty="0">
            <a:latin typeface="微軟正黑體" pitchFamily="34" charset="-120"/>
            <a:ea typeface="微軟正黑體" pitchFamily="34" charset="-120"/>
          </a:endParaRPr>
        </a:p>
      </dsp:txBody>
      <dsp:txXfrm>
        <a:off x="111345" y="2403798"/>
        <a:ext cx="3431021" cy="2058613"/>
      </dsp:txXfrm>
    </dsp:sp>
    <dsp:sp modelId="{B04FF914-DD15-4AE4-A6E0-1373B2B40679}">
      <dsp:nvSpPr>
        <dsp:cNvPr id="0" name=""/>
        <dsp:cNvSpPr/>
      </dsp:nvSpPr>
      <dsp:spPr>
        <a:xfrm>
          <a:off x="3885469" y="2403798"/>
          <a:ext cx="3431021" cy="205861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en-US" altLang="zh-TW" sz="4800" b="1" kern="1200" dirty="0" smtClean="0">
              <a:latin typeface="微軟正黑體" pitchFamily="34" charset="-120"/>
              <a:ea typeface="微軟正黑體" pitchFamily="34" charset="-120"/>
            </a:rPr>
            <a:t>4.</a:t>
          </a:r>
          <a:r>
            <a:rPr lang="zh-TW" altLang="en-US" sz="4800" b="1" kern="1200" dirty="0" smtClean="0">
              <a:latin typeface="微軟正黑體" pitchFamily="34" charset="-120"/>
              <a:ea typeface="微軟正黑體" pitchFamily="34" charset="-120"/>
            </a:rPr>
            <a:t>組織運作</a:t>
          </a:r>
          <a:endParaRPr lang="zh-TW" altLang="en-US" sz="4800" b="1" kern="1200" dirty="0">
            <a:latin typeface="微軟正黑體" pitchFamily="34" charset="-120"/>
            <a:ea typeface="微軟正黑體" pitchFamily="34" charset="-120"/>
          </a:endParaRPr>
        </a:p>
      </dsp:txBody>
      <dsp:txXfrm>
        <a:off x="3885469" y="2403798"/>
        <a:ext cx="3431021" cy="20586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BC326-960C-47F1-A11A-485F47C55594}">
      <dsp:nvSpPr>
        <dsp:cNvPr id="0" name=""/>
        <dsp:cNvSpPr/>
      </dsp:nvSpPr>
      <dsp:spPr>
        <a:xfrm>
          <a:off x="0" y="796038"/>
          <a:ext cx="2554033" cy="153242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b="1" kern="1200" dirty="0" smtClean="0">
              <a:effectLst/>
              <a:latin typeface="微軟正黑體" pitchFamily="34" charset="-120"/>
              <a:ea typeface="微軟正黑體" pitchFamily="34" charset="-120"/>
            </a:rPr>
            <a:t>農地利用</a:t>
          </a:r>
          <a:endParaRPr lang="zh-TW" altLang="en-US" sz="4300" b="1" kern="1200" dirty="0">
            <a:effectLst/>
            <a:latin typeface="微軟正黑體" pitchFamily="34" charset="-120"/>
            <a:ea typeface="微軟正黑體" pitchFamily="34" charset="-120"/>
          </a:endParaRPr>
        </a:p>
      </dsp:txBody>
      <dsp:txXfrm>
        <a:off x="0" y="796038"/>
        <a:ext cx="2554033" cy="1532420"/>
      </dsp:txXfrm>
    </dsp:sp>
    <dsp:sp modelId="{9D6DD643-8D2A-4D6A-A520-781FF397E42D}">
      <dsp:nvSpPr>
        <dsp:cNvPr id="0" name=""/>
        <dsp:cNvSpPr/>
      </dsp:nvSpPr>
      <dsp:spPr>
        <a:xfrm>
          <a:off x="2809437" y="796038"/>
          <a:ext cx="2554033" cy="153242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b="1" kern="1200" dirty="0" smtClean="0">
              <a:effectLst/>
              <a:latin typeface="微軟正黑體" pitchFamily="34" charset="-120"/>
              <a:ea typeface="微軟正黑體" pitchFamily="34" charset="-120"/>
            </a:rPr>
            <a:t>組織功能</a:t>
          </a:r>
          <a:endParaRPr lang="zh-TW" altLang="en-US" sz="4300" b="1" kern="1200" dirty="0">
            <a:effectLst/>
            <a:latin typeface="微軟正黑體" pitchFamily="34" charset="-120"/>
            <a:ea typeface="微軟正黑體" pitchFamily="34" charset="-120"/>
          </a:endParaRPr>
        </a:p>
      </dsp:txBody>
      <dsp:txXfrm>
        <a:off x="2809437" y="796038"/>
        <a:ext cx="2554033" cy="1532420"/>
      </dsp:txXfrm>
    </dsp:sp>
    <dsp:sp modelId="{7B721B3A-B615-4DB7-A241-FB28DEB7D327}">
      <dsp:nvSpPr>
        <dsp:cNvPr id="0" name=""/>
        <dsp:cNvSpPr/>
      </dsp:nvSpPr>
      <dsp:spPr>
        <a:xfrm>
          <a:off x="5618874" y="796038"/>
          <a:ext cx="2554033" cy="153242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b="1" kern="1200" dirty="0" smtClean="0">
              <a:latin typeface="微軟正黑體" pitchFamily="34" charset="-120"/>
              <a:ea typeface="微軟正黑體" pitchFamily="34" charset="-120"/>
            </a:rPr>
            <a:t>培育訓練</a:t>
          </a:r>
          <a:endParaRPr lang="zh-TW" altLang="en-US" sz="4300" b="1" kern="1200" dirty="0">
            <a:latin typeface="微軟正黑體" pitchFamily="34" charset="-120"/>
            <a:ea typeface="微軟正黑體" pitchFamily="34" charset="-120"/>
          </a:endParaRPr>
        </a:p>
      </dsp:txBody>
      <dsp:txXfrm>
        <a:off x="5618874" y="796038"/>
        <a:ext cx="2554033" cy="1532420"/>
      </dsp:txXfrm>
    </dsp:sp>
    <dsp:sp modelId="{B04FF914-DD15-4AE4-A6E0-1373B2B40679}">
      <dsp:nvSpPr>
        <dsp:cNvPr id="0" name=""/>
        <dsp:cNvSpPr/>
      </dsp:nvSpPr>
      <dsp:spPr>
        <a:xfrm>
          <a:off x="1404718" y="2583861"/>
          <a:ext cx="2554033" cy="153242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b="1" kern="1200" dirty="0" smtClean="0">
              <a:latin typeface="微軟正黑體" pitchFamily="34" charset="-120"/>
              <a:ea typeface="微軟正黑體" pitchFamily="34" charset="-120"/>
            </a:rPr>
            <a:t>產銷經營</a:t>
          </a:r>
          <a:endParaRPr lang="zh-TW" altLang="en-US" sz="4300" b="1" kern="1200" dirty="0">
            <a:latin typeface="微軟正黑體" pitchFamily="34" charset="-120"/>
            <a:ea typeface="微軟正黑體" pitchFamily="34" charset="-120"/>
          </a:endParaRPr>
        </a:p>
      </dsp:txBody>
      <dsp:txXfrm>
        <a:off x="1404718" y="2583861"/>
        <a:ext cx="2554033" cy="1532420"/>
      </dsp:txXfrm>
    </dsp:sp>
    <dsp:sp modelId="{49B18516-951F-43E1-9F03-19D7287EF5C9}">
      <dsp:nvSpPr>
        <dsp:cNvPr id="0" name=""/>
        <dsp:cNvSpPr/>
      </dsp:nvSpPr>
      <dsp:spPr>
        <a:xfrm>
          <a:off x="4214155" y="2583861"/>
          <a:ext cx="2554033" cy="153242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zh-TW" altLang="en-US" sz="4300" b="1" kern="1200" dirty="0" smtClean="0">
              <a:latin typeface="微軟正黑體" pitchFamily="34" charset="-120"/>
              <a:ea typeface="微軟正黑體" pitchFamily="34" charset="-120"/>
            </a:rPr>
            <a:t>友善環境</a:t>
          </a:r>
          <a:endParaRPr lang="zh-TW" altLang="en-US" sz="4300" b="1" kern="1200" dirty="0">
            <a:latin typeface="微軟正黑體" pitchFamily="34" charset="-120"/>
            <a:ea typeface="微軟正黑體" pitchFamily="34" charset="-120"/>
          </a:endParaRPr>
        </a:p>
      </dsp:txBody>
      <dsp:txXfrm>
        <a:off x="4214155" y="2583861"/>
        <a:ext cx="2554033" cy="15324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1" cy="496888"/>
          </a:xfrm>
          <a:prstGeom prst="rect">
            <a:avLst/>
          </a:prstGeom>
        </p:spPr>
        <p:txBody>
          <a:bodyPr vert="horz" lIns="91024" tIns="45512" rIns="91024" bIns="45512" rtlCol="0"/>
          <a:lstStyle>
            <a:lvl1pPr algn="l">
              <a:defRPr sz="1200"/>
            </a:lvl1pPr>
          </a:lstStyle>
          <a:p>
            <a:endParaRPr lang="zh-TW" altLang="en-US"/>
          </a:p>
        </p:txBody>
      </p:sp>
      <p:sp>
        <p:nvSpPr>
          <p:cNvPr id="3" name="日期版面配置區 2"/>
          <p:cNvSpPr>
            <a:spLocks noGrp="1"/>
          </p:cNvSpPr>
          <p:nvPr>
            <p:ph type="dt" sz="quarter" idx="1"/>
          </p:nvPr>
        </p:nvSpPr>
        <p:spPr>
          <a:xfrm>
            <a:off x="3849688" y="0"/>
            <a:ext cx="2946401" cy="496888"/>
          </a:xfrm>
          <a:prstGeom prst="rect">
            <a:avLst/>
          </a:prstGeom>
        </p:spPr>
        <p:txBody>
          <a:bodyPr vert="horz" lIns="91024" tIns="45512" rIns="91024" bIns="45512" rtlCol="0"/>
          <a:lstStyle>
            <a:lvl1pPr algn="r">
              <a:defRPr sz="1200"/>
            </a:lvl1pPr>
          </a:lstStyle>
          <a:p>
            <a:fld id="{E6A943E2-4AEA-4F71-8CB7-717B4A0DCECA}" type="datetimeFigureOut">
              <a:rPr lang="zh-TW" altLang="en-US" smtClean="0"/>
              <a:pPr/>
              <a:t>2016/1/13</a:t>
            </a:fld>
            <a:endParaRPr lang="zh-TW" altLang="en-US"/>
          </a:p>
        </p:txBody>
      </p:sp>
      <p:sp>
        <p:nvSpPr>
          <p:cNvPr id="4" name="頁尾版面配置區 3"/>
          <p:cNvSpPr>
            <a:spLocks noGrp="1"/>
          </p:cNvSpPr>
          <p:nvPr>
            <p:ph type="ftr" sz="quarter" idx="2"/>
          </p:nvPr>
        </p:nvSpPr>
        <p:spPr>
          <a:xfrm>
            <a:off x="0" y="9428164"/>
            <a:ext cx="2946401" cy="496887"/>
          </a:xfrm>
          <a:prstGeom prst="rect">
            <a:avLst/>
          </a:prstGeom>
        </p:spPr>
        <p:txBody>
          <a:bodyPr vert="horz" lIns="91024" tIns="45512" rIns="91024" bIns="45512"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8164"/>
            <a:ext cx="2946401" cy="496887"/>
          </a:xfrm>
          <a:prstGeom prst="rect">
            <a:avLst/>
          </a:prstGeom>
        </p:spPr>
        <p:txBody>
          <a:bodyPr vert="horz" lIns="91024" tIns="45512" rIns="91024" bIns="45512" rtlCol="0" anchor="b"/>
          <a:lstStyle>
            <a:lvl1pPr algn="r">
              <a:defRPr sz="1200"/>
            </a:lvl1pPr>
          </a:lstStyle>
          <a:p>
            <a:fld id="{88361AD6-71D0-41E0-8EF9-8F2D73C6EE51}" type="slidenum">
              <a:rPr lang="zh-TW" altLang="en-US" smtClean="0"/>
              <a:pPr/>
              <a:t>‹#›</a:t>
            </a:fld>
            <a:endParaRPr lang="zh-TW" altLang="en-US"/>
          </a:p>
        </p:txBody>
      </p:sp>
    </p:spTree>
    <p:extLst>
      <p:ext uri="{BB962C8B-B14F-4D97-AF65-F5344CB8AC3E}">
        <p14:creationId xmlns:p14="http://schemas.microsoft.com/office/powerpoint/2010/main" val="2948920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1"/>
            <a:ext cx="2945658" cy="496331"/>
          </a:xfrm>
          <a:prstGeom prst="rect">
            <a:avLst/>
          </a:prstGeom>
        </p:spPr>
        <p:txBody>
          <a:bodyPr vert="horz" lIns="91024" tIns="45512" rIns="91024" bIns="45512" rtlCol="0"/>
          <a:lstStyle>
            <a:lvl1pPr algn="l">
              <a:defRPr sz="1200"/>
            </a:lvl1pPr>
          </a:lstStyle>
          <a:p>
            <a:endParaRPr lang="zh-TW" altLang="en-US"/>
          </a:p>
        </p:txBody>
      </p:sp>
      <p:sp>
        <p:nvSpPr>
          <p:cNvPr id="3" name="日期版面配置區 2"/>
          <p:cNvSpPr>
            <a:spLocks noGrp="1"/>
          </p:cNvSpPr>
          <p:nvPr>
            <p:ph type="dt" idx="1"/>
          </p:nvPr>
        </p:nvSpPr>
        <p:spPr>
          <a:xfrm>
            <a:off x="3850445" y="1"/>
            <a:ext cx="2945658" cy="496331"/>
          </a:xfrm>
          <a:prstGeom prst="rect">
            <a:avLst/>
          </a:prstGeom>
        </p:spPr>
        <p:txBody>
          <a:bodyPr vert="horz" lIns="91024" tIns="45512" rIns="91024" bIns="45512" rtlCol="0"/>
          <a:lstStyle>
            <a:lvl1pPr algn="r">
              <a:defRPr sz="1200"/>
            </a:lvl1pPr>
          </a:lstStyle>
          <a:p>
            <a:fld id="{500EE1D8-2A0B-4A92-8BB4-9560AC45FF69}" type="datetimeFigureOut">
              <a:rPr lang="zh-TW" altLang="en-US" smtClean="0"/>
              <a:pPr/>
              <a:t>2016/1/13</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024" tIns="45512" rIns="91024" bIns="45512" rtlCol="0" anchor="ctr"/>
          <a:lstStyle/>
          <a:p>
            <a:endParaRPr lang="zh-TW" altLang="en-US"/>
          </a:p>
        </p:txBody>
      </p:sp>
      <p:sp>
        <p:nvSpPr>
          <p:cNvPr id="5" name="備忘稿版面配置區 4"/>
          <p:cNvSpPr>
            <a:spLocks noGrp="1"/>
          </p:cNvSpPr>
          <p:nvPr>
            <p:ph type="body" sz="quarter" idx="3"/>
          </p:nvPr>
        </p:nvSpPr>
        <p:spPr>
          <a:xfrm>
            <a:off x="679768" y="4715153"/>
            <a:ext cx="5438140" cy="4466988"/>
          </a:xfrm>
          <a:prstGeom prst="rect">
            <a:avLst/>
          </a:prstGeom>
        </p:spPr>
        <p:txBody>
          <a:bodyPr vert="horz" lIns="91024" tIns="45512" rIns="91024" bIns="45512"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2" y="9428584"/>
            <a:ext cx="2945658" cy="496331"/>
          </a:xfrm>
          <a:prstGeom prst="rect">
            <a:avLst/>
          </a:prstGeom>
        </p:spPr>
        <p:txBody>
          <a:bodyPr vert="horz" lIns="91024" tIns="45512" rIns="91024" bIns="45512"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5" y="9428584"/>
            <a:ext cx="2945658" cy="496331"/>
          </a:xfrm>
          <a:prstGeom prst="rect">
            <a:avLst/>
          </a:prstGeom>
        </p:spPr>
        <p:txBody>
          <a:bodyPr vert="horz" lIns="91024" tIns="45512" rIns="91024" bIns="45512" rtlCol="0" anchor="b"/>
          <a:lstStyle>
            <a:lvl1pPr algn="r">
              <a:defRPr sz="1200"/>
            </a:lvl1pPr>
          </a:lstStyle>
          <a:p>
            <a:fld id="{084F8F04-E425-4F7A-9D9F-469C70B7018C}" type="slidenum">
              <a:rPr lang="zh-TW" altLang="en-US" smtClean="0"/>
              <a:pPr/>
              <a:t>‹#›</a:t>
            </a:fld>
            <a:endParaRPr lang="zh-TW" altLang="en-US"/>
          </a:p>
        </p:txBody>
      </p:sp>
    </p:spTree>
    <p:extLst>
      <p:ext uri="{BB962C8B-B14F-4D97-AF65-F5344CB8AC3E}">
        <p14:creationId xmlns:p14="http://schemas.microsoft.com/office/powerpoint/2010/main" val="127648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1BEFD48C-852A-4E56-9D83-1A65F896D463}" type="datetimeFigureOut">
              <a:rPr lang="zh-TW" altLang="en-US" smtClean="0"/>
              <a:pPr/>
              <a:t>2016/1/13</a:t>
            </a:fld>
            <a:endParaRPr lang="zh-TW" altLang="en-US"/>
          </a:p>
        </p:txBody>
      </p:sp>
      <p:sp>
        <p:nvSpPr>
          <p:cNvPr id="5" name="頁尾版面配置區 4"/>
          <p:cNvSpPr>
            <a:spLocks noGrp="1"/>
          </p:cNvSpPr>
          <p:nvPr>
            <p:ph type="ftr" sz="quarter" idx="11"/>
          </p:nvPr>
        </p:nvSpPr>
        <p:spPr/>
        <p:txBody>
          <a:bodyPr/>
          <a:lstStyle/>
          <a:p>
            <a:endParaRPr lang="zh-TW" altLang="en-US" dirty="0"/>
          </a:p>
        </p:txBody>
      </p:sp>
      <p:sp>
        <p:nvSpPr>
          <p:cNvPr id="6" name="投影片編號版面配置區 5"/>
          <p:cNvSpPr>
            <a:spLocks noGrp="1"/>
          </p:cNvSpPr>
          <p:nvPr>
            <p:ph type="sldNum" sz="quarter" idx="12"/>
          </p:nvPr>
        </p:nvSpPr>
        <p:spPr/>
        <p:txBody>
          <a:bodyPr/>
          <a:lstStyle/>
          <a:p>
            <a:fld id="{22867C67-4D22-40F8-BC2D-0EDE99F7158F}" type="slidenum">
              <a:rPr lang="zh-TW" altLang="en-US" smtClean="0"/>
              <a:pPr/>
              <a:t>‹#›</a:t>
            </a:fld>
            <a:endParaRPr lang="zh-TW" altLang="en-US"/>
          </a:p>
        </p:txBody>
      </p:sp>
    </p:spTree>
    <p:extLst>
      <p:ext uri="{BB962C8B-B14F-4D97-AF65-F5344CB8AC3E}">
        <p14:creationId xmlns:p14="http://schemas.microsoft.com/office/powerpoint/2010/main" val="6892570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BEFD48C-852A-4E56-9D83-1A65F896D463}" type="datetimeFigureOut">
              <a:rPr lang="zh-TW" altLang="en-US" smtClean="0"/>
              <a:pPr/>
              <a:t>2016/1/13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867C67-4D22-40F8-BC2D-0EDE99F7158F}" type="slidenum">
              <a:rPr lang="zh-TW" altLang="en-US" smtClean="0"/>
              <a:pPr/>
              <a:t>‹#›</a:t>
            </a:fld>
            <a:endParaRPr lang="zh-TW" altLang="en-US"/>
          </a:p>
        </p:txBody>
      </p:sp>
    </p:spTree>
    <p:extLst>
      <p:ext uri="{BB962C8B-B14F-4D97-AF65-F5344CB8AC3E}">
        <p14:creationId xmlns:p14="http://schemas.microsoft.com/office/powerpoint/2010/main" val="200400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BEFD48C-852A-4E56-9D83-1A65F896D463}" type="datetimeFigureOut">
              <a:rPr lang="zh-TW" altLang="en-US" smtClean="0"/>
              <a:pPr/>
              <a:t>2016/1/13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867C67-4D22-40F8-BC2D-0EDE99F7158F}" type="slidenum">
              <a:rPr lang="zh-TW" altLang="en-US" smtClean="0"/>
              <a:pPr/>
              <a:t>‹#›</a:t>
            </a:fld>
            <a:endParaRPr lang="zh-TW" altLang="en-US"/>
          </a:p>
        </p:txBody>
      </p:sp>
    </p:spTree>
    <p:extLst>
      <p:ext uri="{BB962C8B-B14F-4D97-AF65-F5344CB8AC3E}">
        <p14:creationId xmlns:p14="http://schemas.microsoft.com/office/powerpoint/2010/main" val="31465053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BEFD48C-852A-4E56-9D83-1A65F896D463}" type="datetimeFigureOut">
              <a:rPr lang="zh-TW" altLang="en-US" smtClean="0"/>
              <a:pPr/>
              <a:t>2016/1/13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867C67-4D22-40F8-BC2D-0EDE99F7158F}" type="slidenum">
              <a:rPr lang="zh-TW" altLang="en-US" smtClean="0"/>
              <a:pPr/>
              <a:t>‹#›</a:t>
            </a:fld>
            <a:endParaRPr lang="zh-TW" altLang="en-US"/>
          </a:p>
        </p:txBody>
      </p:sp>
    </p:spTree>
    <p:extLst>
      <p:ext uri="{BB962C8B-B14F-4D97-AF65-F5344CB8AC3E}">
        <p14:creationId xmlns:p14="http://schemas.microsoft.com/office/powerpoint/2010/main" val="427693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BEFD48C-852A-4E56-9D83-1A65F896D463}" type="datetimeFigureOut">
              <a:rPr lang="zh-TW" altLang="en-US" smtClean="0"/>
              <a:pPr/>
              <a:t>2016/1/13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22867C67-4D22-40F8-BC2D-0EDE99F7158F}" type="slidenum">
              <a:rPr lang="zh-TW" altLang="en-US" smtClean="0"/>
              <a:pPr/>
              <a:t>‹#›</a:t>
            </a:fld>
            <a:endParaRPr lang="zh-TW" altLang="en-US"/>
          </a:p>
        </p:txBody>
      </p:sp>
    </p:spTree>
    <p:extLst>
      <p:ext uri="{BB962C8B-B14F-4D97-AF65-F5344CB8AC3E}">
        <p14:creationId xmlns:p14="http://schemas.microsoft.com/office/powerpoint/2010/main" val="282398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1BEFD48C-852A-4E56-9D83-1A65F896D463}" type="datetimeFigureOut">
              <a:rPr lang="zh-TW" altLang="en-US" smtClean="0"/>
              <a:pPr/>
              <a:t>2016/1/13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2867C67-4D22-40F8-BC2D-0EDE99F7158F}" type="slidenum">
              <a:rPr lang="zh-TW" altLang="en-US" smtClean="0"/>
              <a:pPr/>
              <a:t>‹#›</a:t>
            </a:fld>
            <a:endParaRPr lang="zh-TW" altLang="en-US"/>
          </a:p>
        </p:txBody>
      </p:sp>
    </p:spTree>
    <p:extLst>
      <p:ext uri="{BB962C8B-B14F-4D97-AF65-F5344CB8AC3E}">
        <p14:creationId xmlns:p14="http://schemas.microsoft.com/office/powerpoint/2010/main" val="3681455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1BEFD48C-852A-4E56-9D83-1A65F896D463}" type="datetimeFigureOut">
              <a:rPr lang="zh-TW" altLang="en-US" smtClean="0"/>
              <a:pPr/>
              <a:t>2016/1/13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22867C67-4D22-40F8-BC2D-0EDE99F7158F}" type="slidenum">
              <a:rPr lang="zh-TW" altLang="en-US" smtClean="0"/>
              <a:pPr/>
              <a:t>‹#›</a:t>
            </a:fld>
            <a:endParaRPr lang="zh-TW" altLang="en-US"/>
          </a:p>
        </p:txBody>
      </p:sp>
    </p:spTree>
    <p:extLst>
      <p:ext uri="{BB962C8B-B14F-4D97-AF65-F5344CB8AC3E}">
        <p14:creationId xmlns:p14="http://schemas.microsoft.com/office/powerpoint/2010/main" val="209166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1BEFD48C-852A-4E56-9D83-1A65F896D463}" type="datetimeFigureOut">
              <a:rPr lang="zh-TW" altLang="en-US" smtClean="0"/>
              <a:pPr/>
              <a:t>2016/1/13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22867C67-4D22-40F8-BC2D-0EDE99F7158F}" type="slidenum">
              <a:rPr lang="zh-TW" altLang="en-US" smtClean="0"/>
              <a:pPr/>
              <a:t>‹#›</a:t>
            </a:fld>
            <a:endParaRPr lang="zh-TW" altLang="en-US"/>
          </a:p>
        </p:txBody>
      </p:sp>
    </p:spTree>
    <p:extLst>
      <p:ext uri="{BB962C8B-B14F-4D97-AF65-F5344CB8AC3E}">
        <p14:creationId xmlns:p14="http://schemas.microsoft.com/office/powerpoint/2010/main" val="1943695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BEFD48C-852A-4E56-9D83-1A65F896D463}" type="datetimeFigureOut">
              <a:rPr lang="zh-TW" altLang="en-US" smtClean="0"/>
              <a:pPr/>
              <a:t>2016/1/13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22867C67-4D22-40F8-BC2D-0EDE99F7158F}" type="slidenum">
              <a:rPr lang="zh-TW" altLang="en-US" smtClean="0"/>
              <a:pPr/>
              <a:t>‹#›</a:t>
            </a:fld>
            <a:endParaRPr lang="zh-TW" altLang="en-US"/>
          </a:p>
        </p:txBody>
      </p:sp>
    </p:spTree>
    <p:extLst>
      <p:ext uri="{BB962C8B-B14F-4D97-AF65-F5344CB8AC3E}">
        <p14:creationId xmlns:p14="http://schemas.microsoft.com/office/powerpoint/2010/main" val="777797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BEFD48C-852A-4E56-9D83-1A65F896D463}" type="datetimeFigureOut">
              <a:rPr lang="zh-TW" altLang="en-US" smtClean="0"/>
              <a:pPr/>
              <a:t>2016/1/13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2867C67-4D22-40F8-BC2D-0EDE99F7158F}" type="slidenum">
              <a:rPr lang="zh-TW" altLang="en-US" smtClean="0"/>
              <a:pPr/>
              <a:t>‹#›</a:t>
            </a:fld>
            <a:endParaRPr lang="zh-TW" altLang="en-US"/>
          </a:p>
        </p:txBody>
      </p:sp>
    </p:spTree>
    <p:extLst>
      <p:ext uri="{BB962C8B-B14F-4D97-AF65-F5344CB8AC3E}">
        <p14:creationId xmlns:p14="http://schemas.microsoft.com/office/powerpoint/2010/main" val="35513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BEFD48C-852A-4E56-9D83-1A65F896D463}" type="datetimeFigureOut">
              <a:rPr lang="zh-TW" altLang="en-US" smtClean="0"/>
              <a:pPr/>
              <a:t>2016/1/13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22867C67-4D22-40F8-BC2D-0EDE99F7158F}" type="slidenum">
              <a:rPr lang="zh-TW" altLang="en-US" smtClean="0"/>
              <a:pPr/>
              <a:t>‹#›</a:t>
            </a:fld>
            <a:endParaRPr lang="zh-TW" altLang="en-US"/>
          </a:p>
        </p:txBody>
      </p:sp>
    </p:spTree>
    <p:extLst>
      <p:ext uri="{BB962C8B-B14F-4D97-AF65-F5344CB8AC3E}">
        <p14:creationId xmlns:p14="http://schemas.microsoft.com/office/powerpoint/2010/main" val="377023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EFD48C-852A-4E56-9D83-1A65F896D463}" type="datetimeFigureOut">
              <a:rPr lang="zh-TW" altLang="en-US" smtClean="0"/>
              <a:pPr/>
              <a:t>2016/1/13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867C67-4D22-40F8-BC2D-0EDE99F7158F}" type="slidenum">
              <a:rPr lang="zh-TW" altLang="en-US" smtClean="0"/>
              <a:pPr/>
              <a:t>‹#›</a:t>
            </a:fld>
            <a:endParaRPr lang="zh-TW" altLang="en-US"/>
          </a:p>
        </p:txBody>
      </p:sp>
      <p:sp>
        <p:nvSpPr>
          <p:cNvPr id="7" name="矩形 6"/>
          <p:cNvSpPr/>
          <p:nvPr/>
        </p:nvSpPr>
        <p:spPr>
          <a:xfrm>
            <a:off x="0" y="6525344"/>
            <a:ext cx="9144000" cy="332656"/>
          </a:xfrm>
          <a:prstGeom prst="rect">
            <a:avLst/>
          </a:prstGeom>
          <a:ln/>
        </p:spPr>
        <p:style>
          <a:lnRef idx="1">
            <a:schemeClr val="accent4"/>
          </a:lnRef>
          <a:fillRef idx="3">
            <a:schemeClr val="accent4"/>
          </a:fillRef>
          <a:effectRef idx="2">
            <a:schemeClr val="accent4"/>
          </a:effectRef>
          <a:fontRef idx="minor">
            <a:schemeClr val="lt1"/>
          </a:fontRef>
        </p:style>
        <p:txBody>
          <a:bodyPr rtlCol="0" anchor="ctr"/>
          <a:lstStyle/>
          <a:p>
            <a:r>
              <a:rPr lang="en-US" altLang="zh-TW" sz="1600" i="1" dirty="0"/>
              <a:t> </a:t>
            </a:r>
            <a:r>
              <a:rPr lang="en-US" altLang="zh-TW" sz="1600" i="1" dirty="0" smtClean="0"/>
              <a:t>Taichung</a:t>
            </a:r>
            <a:r>
              <a:rPr lang="en-US" altLang="zh-TW" sz="1600" dirty="0"/>
              <a:t> </a:t>
            </a:r>
            <a:r>
              <a:rPr lang="en-US" altLang="zh-TW" sz="1600" i="1" dirty="0" err="1" smtClean="0"/>
              <a:t>Shinshe</a:t>
            </a:r>
            <a:r>
              <a:rPr lang="zh-TW" altLang="en-US" sz="1600" dirty="0" smtClean="0">
                <a:latin typeface="微軟正黑體" pitchFamily="34" charset="-120"/>
                <a:ea typeface="微軟正黑體" pitchFamily="34" charset="-120"/>
              </a:rPr>
              <a:t> </a:t>
            </a:r>
            <a:r>
              <a:rPr lang="zh-TW" altLang="en-US" sz="1200" dirty="0" smtClean="0">
                <a:latin typeface="微軟正黑體" pitchFamily="34" charset="-120"/>
                <a:ea typeface="微軟正黑體" pitchFamily="34" charset="-120"/>
              </a:rPr>
              <a:t>台中市新社區農會 </a:t>
            </a:r>
            <a:r>
              <a:rPr lang="en-US" altLang="zh-TW" sz="1200" dirty="0" smtClean="0">
                <a:latin typeface="微軟正黑體" pitchFamily="34" charset="-120"/>
                <a:ea typeface="微軟正黑體" pitchFamily="34" charset="-120"/>
              </a:rPr>
              <a:t>-</a:t>
            </a:r>
            <a:r>
              <a:rPr lang="zh-TW" altLang="en-US" sz="1200" dirty="0" smtClean="0">
                <a:latin typeface="微軟正黑體" pitchFamily="34" charset="-120"/>
                <a:ea typeface="微軟正黑體" pitchFamily="34" charset="-120"/>
              </a:rPr>
              <a:t> 農業經營專區評鑑</a:t>
            </a:r>
            <a:r>
              <a:rPr lang="en-US" altLang="zh-TW" sz="1200" b="1" i="1" dirty="0" smtClean="0">
                <a:latin typeface="Arial" pitchFamily="34" charset="0"/>
                <a:ea typeface="微軟正黑體" pitchFamily="34" charset="-120"/>
                <a:cs typeface="Arial" pitchFamily="34" charset="0"/>
              </a:rPr>
              <a:t>104-12-15</a:t>
            </a:r>
            <a:r>
              <a:rPr lang="en-US" altLang="zh-TW" sz="1200" b="1" i="1" baseline="0" dirty="0" smtClean="0">
                <a:latin typeface="Arial" pitchFamily="34" charset="0"/>
                <a:ea typeface="微軟正黑體" pitchFamily="34" charset="-120"/>
                <a:cs typeface="Arial" pitchFamily="34" charset="0"/>
              </a:rPr>
              <a:t>                   </a:t>
            </a:r>
            <a:r>
              <a:rPr lang="zh-TW" altLang="en-US" sz="1200" b="1" i="1" dirty="0" smtClean="0">
                <a:latin typeface="Arial" pitchFamily="34" charset="0"/>
                <a:ea typeface="微軟正黑體" pitchFamily="34" charset="-120"/>
                <a:cs typeface="Arial" pitchFamily="34" charset="0"/>
              </a:rPr>
              <a:t>         </a:t>
            </a:r>
            <a:r>
              <a:rPr lang="zh-TW" altLang="en-US" sz="1200" b="1" i="0" dirty="0" smtClean="0">
                <a:latin typeface="Arial" pitchFamily="34" charset="0"/>
                <a:ea typeface="微軟正黑體" pitchFamily="34" charset="-120"/>
                <a:cs typeface="Arial" pitchFamily="34" charset="0"/>
              </a:rPr>
              <a:t>資訊平台資料來源：</a:t>
            </a:r>
            <a:r>
              <a:rPr lang="en-US" altLang="zh-TW" sz="1200" b="1" i="0" dirty="0" smtClean="0">
                <a:latin typeface="Arial" pitchFamily="34" charset="0"/>
                <a:ea typeface="微軟正黑體" pitchFamily="34" charset="-120"/>
                <a:cs typeface="Arial" pitchFamily="34" charset="0"/>
              </a:rPr>
              <a:t>104-11-31</a:t>
            </a:r>
            <a:r>
              <a:rPr lang="zh-TW" altLang="en-US" sz="1200" b="1" i="0" dirty="0" smtClean="0">
                <a:latin typeface="Arial" pitchFamily="34" charset="0"/>
                <a:ea typeface="微軟正黑體" pitchFamily="34" charset="-120"/>
                <a:cs typeface="Arial" pitchFamily="34" charset="0"/>
              </a:rPr>
              <a:t>止 </a:t>
            </a:r>
            <a:endParaRPr lang="zh-TW" altLang="en-US" sz="1600" b="1" i="0" dirty="0">
              <a:latin typeface="Arial" pitchFamily="34" charset="0"/>
              <a:ea typeface="微軟正黑體" pitchFamily="34" charset="-120"/>
              <a:cs typeface="Arial" pitchFamily="34" charset="0"/>
            </a:endParaRPr>
          </a:p>
        </p:txBody>
      </p:sp>
      <p:sp>
        <p:nvSpPr>
          <p:cNvPr id="8" name="投影片編號版面配置區 1"/>
          <p:cNvSpPr txBox="1">
            <a:spLocks/>
          </p:cNvSpPr>
          <p:nvPr/>
        </p:nvSpPr>
        <p:spPr>
          <a:xfrm>
            <a:off x="8229600" y="6566488"/>
            <a:ext cx="758952" cy="246888"/>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D49EDF-64A2-458B-96C3-C6DB0910F95B}" type="slidenum">
              <a:rPr lang="zh-TW" altLang="en-US" sz="1400" b="1" smtClean="0">
                <a:solidFill>
                  <a:schemeClr val="bg1"/>
                </a:solidFill>
                <a:latin typeface="Arial Black" pitchFamily="34" charset="0"/>
              </a:rPr>
              <a:pPr/>
              <a:t>‹#›</a:t>
            </a:fld>
            <a:endParaRPr lang="zh-TW" altLang="en-US" sz="1400" b="1" dirty="0">
              <a:solidFill>
                <a:schemeClr val="bg1"/>
              </a:solidFill>
              <a:latin typeface="Arial Black" pitchFamily="34" charset="0"/>
            </a:endParaRPr>
          </a:p>
        </p:txBody>
      </p:sp>
    </p:spTree>
    <p:extLst>
      <p:ext uri="{BB962C8B-B14F-4D97-AF65-F5344CB8AC3E}">
        <p14:creationId xmlns:p14="http://schemas.microsoft.com/office/powerpoint/2010/main" val="1399597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image" Target="../media/image66.png"/></Relationships>
</file>

<file path=ppt/slides/_rels/slide6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文字方塊 1"/>
          <p:cNvSpPr txBox="1"/>
          <p:nvPr/>
        </p:nvSpPr>
        <p:spPr>
          <a:xfrm>
            <a:off x="683568" y="467961"/>
            <a:ext cx="8064896" cy="584775"/>
          </a:xfrm>
          <a:prstGeom prst="rect">
            <a:avLst/>
          </a:prstGeom>
          <a:noFill/>
        </p:spPr>
        <p:txBody>
          <a:bodyPr wrap="square" rtlCol="0">
            <a:spAutoFit/>
          </a:bodyPr>
          <a:lstStyle/>
          <a:p>
            <a:pPr algn="ctr"/>
            <a:r>
              <a:rPr lang="en-US" altLang="zh-TW" sz="3200" b="1" dirty="0" smtClean="0">
                <a:effectLst>
                  <a:outerShdw blurRad="38100" dist="38100" dir="2700000" algn="tl">
                    <a:srgbClr val="000000">
                      <a:alpha val="43137"/>
                    </a:srgbClr>
                  </a:outerShdw>
                </a:effectLst>
                <a:latin typeface="微軟正黑體" pitchFamily="34" charset="-120"/>
                <a:ea typeface="微軟正黑體" pitchFamily="34" charset="-120"/>
              </a:rPr>
              <a:t>104</a:t>
            </a:r>
            <a:r>
              <a:rPr lang="zh-TW" altLang="en-US" sz="3200" b="1" dirty="0" smtClean="0">
                <a:effectLst>
                  <a:outerShdw blurRad="38100" dist="38100" dir="2700000" algn="tl">
                    <a:srgbClr val="000000">
                      <a:alpha val="43137"/>
                    </a:srgbClr>
                  </a:outerShdw>
                </a:effectLst>
                <a:latin typeface="微軟正黑體" pitchFamily="34" charset="-120"/>
                <a:ea typeface="微軟正黑體" pitchFamily="34" charset="-120"/>
              </a:rPr>
              <a:t>年度推動優良農地整合加值利用計畫</a:t>
            </a:r>
            <a:endParaRPr lang="zh-TW" altLang="en-US" sz="32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3" name="文字方塊 2"/>
          <p:cNvSpPr txBox="1"/>
          <p:nvPr/>
        </p:nvSpPr>
        <p:spPr>
          <a:xfrm>
            <a:off x="611560" y="1268760"/>
            <a:ext cx="8064896" cy="1384995"/>
          </a:xfrm>
          <a:prstGeom prst="rect">
            <a:avLst/>
          </a:prstGeom>
          <a:noFill/>
        </p:spPr>
        <p:txBody>
          <a:bodyPr wrap="square" rtlCol="0">
            <a:spAutoFit/>
          </a:bodyPr>
          <a:lstStyle/>
          <a:p>
            <a:pPr algn="ctr"/>
            <a:r>
              <a:rPr lang="zh-TW" altLang="en-US" sz="4400" b="1" dirty="0" smtClean="0">
                <a:effectLst>
                  <a:outerShdw blurRad="38100" dist="38100" dir="2700000" algn="tl">
                    <a:srgbClr val="000000">
                      <a:alpha val="43137"/>
                    </a:srgbClr>
                  </a:outerShdw>
                </a:effectLst>
                <a:latin typeface="微軟正黑體" pitchFamily="34" charset="-120"/>
                <a:ea typeface="微軟正黑體" pitchFamily="34" charset="-120"/>
              </a:rPr>
              <a:t>新社區農業經營專區期末評鑑</a:t>
            </a:r>
            <a:endParaRPr lang="en-US" altLang="zh-TW" sz="44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algn="ctr"/>
            <a:endParaRPr lang="en-US" altLang="zh-TW" sz="2000" b="1" dirty="0" smtClean="0">
              <a:effectLst>
                <a:outerShdw blurRad="38100" dist="38100" dir="2700000" algn="tl">
                  <a:srgbClr val="000000">
                    <a:alpha val="43137"/>
                  </a:srgbClr>
                </a:outerShdw>
              </a:effectLst>
              <a:latin typeface="微軟正黑體" pitchFamily="34" charset="-120"/>
              <a:ea typeface="微軟正黑體" pitchFamily="34" charset="-120"/>
            </a:endParaRPr>
          </a:p>
          <a:p>
            <a:pPr algn="ctr"/>
            <a:r>
              <a:rPr lang="zh-TW" altLang="en-US" sz="2000" b="1" dirty="0" smtClean="0">
                <a:effectLst>
                  <a:outerShdw blurRad="38100" dist="38100" dir="2700000" algn="tl">
                    <a:srgbClr val="000000">
                      <a:alpha val="43137"/>
                    </a:srgbClr>
                  </a:outerShdw>
                </a:effectLst>
                <a:latin typeface="微軟正黑體" pitchFamily="34" charset="-120"/>
                <a:ea typeface="微軟正黑體" pitchFamily="34" charset="-120"/>
              </a:rPr>
              <a:t>報告人：詹明諺      報告日期：</a:t>
            </a:r>
            <a:r>
              <a:rPr lang="en-US" altLang="zh-TW" sz="2000" b="1" dirty="0" smtClean="0">
                <a:effectLst>
                  <a:outerShdw blurRad="38100" dist="38100" dir="2700000" algn="tl">
                    <a:srgbClr val="000000">
                      <a:alpha val="43137"/>
                    </a:srgbClr>
                  </a:outerShdw>
                </a:effectLst>
                <a:latin typeface="微軟正黑體" pitchFamily="34" charset="-120"/>
                <a:ea typeface="微軟正黑體" pitchFamily="34" charset="-120"/>
              </a:rPr>
              <a:t>104.12.15</a:t>
            </a:r>
            <a:endParaRPr lang="zh-TW" altLang="en-US" sz="20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842577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關鍵績效指標</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農 地 利 用 率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第一專區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406624852"/>
              </p:ext>
            </p:extLst>
          </p:nvPr>
        </p:nvGraphicFramePr>
        <p:xfrm>
          <a:off x="251520" y="836712"/>
          <a:ext cx="8640960" cy="2678544"/>
        </p:xfrm>
        <a:graphic>
          <a:graphicData uri="http://schemas.openxmlformats.org/drawingml/2006/table">
            <a:tbl>
              <a:tblPr firstRow="1" bandRow="1">
                <a:tableStyleId>{5C22544A-7EE6-4342-B048-85BDC9FD1C3A}</a:tableStyleId>
              </a:tblPr>
              <a:tblGrid>
                <a:gridCol w="1800200"/>
                <a:gridCol w="5544616"/>
                <a:gridCol w="648072"/>
                <a:gridCol w="648072"/>
              </a:tblGrid>
              <a:tr h="370840">
                <a:tc gridSpan="4">
                  <a:txBody>
                    <a:bodyPr/>
                    <a:lstStyle/>
                    <a:p>
                      <a:r>
                        <a:rPr lang="en-US" altLang="zh-TW" sz="2000" dirty="0" smtClean="0">
                          <a:solidFill>
                            <a:srgbClr val="FFFF00"/>
                          </a:solidFill>
                          <a:latin typeface="微軟正黑體" pitchFamily="34" charset="-120"/>
                          <a:ea typeface="微軟正黑體" pitchFamily="34" charset="-120"/>
                        </a:rPr>
                        <a:t>2.</a:t>
                      </a:r>
                      <a:r>
                        <a:rPr lang="zh-TW" altLang="en-US" sz="2000" dirty="0" smtClean="0">
                          <a:solidFill>
                            <a:srgbClr val="FFFF00"/>
                          </a:solidFill>
                          <a:latin typeface="微軟正黑體" pitchFamily="34" charset="-120"/>
                          <a:ea typeface="微軟正黑體" pitchFamily="34" charset="-120"/>
                        </a:rPr>
                        <a:t>農地利用率</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評鑑項目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評分方式</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配分</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自評</a:t>
                      </a:r>
                      <a:endParaRPr lang="zh-TW" altLang="en-US" dirty="0">
                        <a:latin typeface="微軟正黑體" pitchFamily="34" charset="-120"/>
                        <a:ea typeface="微軟正黑體" pitchFamily="34" charset="-120"/>
                      </a:endParaRPr>
                    </a:p>
                  </a:txBody>
                  <a:tcPr anchor="ctr"/>
                </a:tc>
              </a:tr>
              <a:tr h="370840">
                <a:tc>
                  <a:txBody>
                    <a:bodyPr/>
                    <a:lstStyle/>
                    <a:p>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農地利用率</a:t>
                      </a:r>
                      <a:endParaRPr lang="zh-TW" altLang="en-US" dirty="0"/>
                    </a:p>
                  </a:txBody>
                  <a:tcPr/>
                </a:tc>
                <a:tc>
                  <a:txBody>
                    <a:bodyPr/>
                    <a:lstStyle/>
                    <a:p>
                      <a:pPr algn="l">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10~20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分專區實際耕作面積比率達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者得</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l">
                        <a:lnSpc>
                          <a:spcPts val="2600"/>
                        </a:lnSpc>
                      </a:pPr>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aseline="0" dirty="0" smtClean="0">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分，每增加</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者加</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0.5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專區實際耕作面積比率達</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70%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者得</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專區實際耕作面積比率達</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者得</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專區實際耕作面積比率未達</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者。</a:t>
                      </a:r>
                      <a:endParaRPr lang="zh-TW" altLang="en-US" sz="18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dirty="0" smtClean="0"/>
                        <a:t>20</a:t>
                      </a:r>
                      <a:endParaRPr lang="zh-TW" altLang="en-US" dirty="0"/>
                    </a:p>
                  </a:txBody>
                  <a:tcPr anchor="ctr"/>
                </a:tc>
                <a:tc>
                  <a:txBody>
                    <a:bodyPr/>
                    <a:lstStyle/>
                    <a:p>
                      <a:r>
                        <a:rPr lang="en-US" altLang="zh-TW" dirty="0" smtClean="0"/>
                        <a:t>18</a:t>
                      </a:r>
                      <a:endParaRPr lang="zh-TW" altLang="en-US" dirty="0"/>
                    </a:p>
                  </a:txBody>
                  <a:tcPr anchor="ctr"/>
                </a:tc>
              </a:tr>
            </a:tbl>
          </a:graphicData>
        </a:graphic>
      </p:graphicFrame>
      <p:sp>
        <p:nvSpPr>
          <p:cNvPr id="13" name="文字方塊 12"/>
          <p:cNvSpPr txBox="1"/>
          <p:nvPr/>
        </p:nvSpPr>
        <p:spPr>
          <a:xfrm>
            <a:off x="323528" y="3645024"/>
            <a:ext cx="7344816" cy="1938992"/>
          </a:xfrm>
          <a:prstGeom prst="rect">
            <a:avLst/>
          </a:prstGeom>
          <a:noFill/>
        </p:spPr>
        <p:txBody>
          <a:bodyPr wrap="square" rtlCol="0">
            <a:spAutoFit/>
          </a:bodyPr>
          <a:lstStyle/>
          <a:p>
            <a:pPr>
              <a:lnSpc>
                <a:spcPct val="150000"/>
              </a:lnSpc>
            </a:pPr>
            <a:r>
              <a:rPr lang="zh-TW" altLang="zh-TW" sz="2000" b="1" dirty="0" smtClean="0">
                <a:solidFill>
                  <a:srgbClr val="FF0000"/>
                </a:solidFill>
                <a:latin typeface="標楷體" pitchFamily="65" charset="-120"/>
                <a:ea typeface="標楷體" pitchFamily="65" charset="-120"/>
              </a:rPr>
              <a:t>得分</a:t>
            </a:r>
            <a:r>
              <a:rPr lang="en-US" altLang="zh-TW" sz="2000" b="1" dirty="0" smtClean="0">
                <a:solidFill>
                  <a:srgbClr val="FF0000"/>
                </a:solidFill>
                <a:latin typeface="標楷體" pitchFamily="65" charset="-120"/>
                <a:ea typeface="標楷體" pitchFamily="65" charset="-120"/>
              </a:rPr>
              <a:t>:18</a:t>
            </a:r>
            <a:r>
              <a:rPr lang="zh-TW" altLang="zh-TW" sz="2000" b="1" dirty="0" smtClean="0">
                <a:solidFill>
                  <a:srgbClr val="FF0000"/>
                </a:solidFill>
                <a:latin typeface="標楷體" pitchFamily="65" charset="-120"/>
                <a:ea typeface="標楷體" pitchFamily="65" charset="-120"/>
              </a:rPr>
              <a:t>分</a:t>
            </a:r>
            <a:endParaRPr lang="en-US" altLang="zh-TW" sz="2000" b="1" dirty="0" smtClean="0">
              <a:solidFill>
                <a:srgbClr val="FF0000"/>
              </a:solidFill>
              <a:latin typeface="標楷體" pitchFamily="65" charset="-120"/>
              <a:ea typeface="標楷體" pitchFamily="65" charset="-120"/>
            </a:endParaRPr>
          </a:p>
          <a:p>
            <a:pPr>
              <a:lnSpc>
                <a:spcPct val="150000"/>
              </a:lnSpc>
            </a:pPr>
            <a:r>
              <a:rPr lang="zh-TW" altLang="zh-TW" sz="2000" b="1" dirty="0" smtClean="0">
                <a:latin typeface="標楷體" pitchFamily="65" charset="-120"/>
                <a:ea typeface="標楷體" pitchFamily="65" charset="-120"/>
              </a:rPr>
              <a:t>實際可耕作地面積</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（連休地總面積</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廢耕地總面積）</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（連休地</a:t>
            </a:r>
            <a:endParaRPr lang="en-US" altLang="zh-TW" sz="2000" b="1" dirty="0" smtClean="0">
              <a:latin typeface="標楷體" pitchFamily="65" charset="-120"/>
              <a:ea typeface="標楷體" pitchFamily="65" charset="-120"/>
            </a:endParaRPr>
          </a:p>
          <a:p>
            <a:pPr>
              <a:lnSpc>
                <a:spcPct val="150000"/>
              </a:lnSpc>
            </a:pPr>
            <a:r>
              <a:rPr lang="zh-TW" altLang="zh-TW" sz="2000" b="1" dirty="0" smtClean="0">
                <a:latin typeface="標楷體" pitchFamily="65" charset="-120"/>
                <a:ea typeface="標楷體" pitchFamily="65" charset="-120"/>
              </a:rPr>
              <a:t>上有耕作之土地面積總和</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廢耕地上有耕作之土地面積總和）</a:t>
            </a:r>
            <a:r>
              <a:rPr lang="en-US" altLang="zh-TW" sz="2000" b="1" dirty="0" smtClean="0">
                <a:latin typeface="標楷體" pitchFamily="65" charset="-120"/>
                <a:ea typeface="標楷體" pitchFamily="65" charset="-120"/>
              </a:rPr>
              <a:t>/</a:t>
            </a:r>
          </a:p>
          <a:p>
            <a:pPr>
              <a:lnSpc>
                <a:spcPct val="150000"/>
              </a:lnSpc>
            </a:pPr>
            <a:r>
              <a:rPr lang="zh-TW" altLang="zh-TW" sz="2000" b="1" dirty="0" smtClean="0">
                <a:latin typeface="標楷體" pitchFamily="65" charset="-120"/>
                <a:ea typeface="標楷體" pitchFamily="65" charset="-120"/>
              </a:rPr>
              <a:t>實際可耕作地面積</a:t>
            </a:r>
            <a:r>
              <a:rPr lang="en-US" altLang="zh-TW" sz="2000" b="1" dirty="0" smtClean="0">
                <a:latin typeface="標楷體" pitchFamily="65" charset="-120"/>
                <a:ea typeface="標楷體" pitchFamily="65" charset="-120"/>
              </a:rPr>
              <a:t>x100%</a:t>
            </a:r>
            <a:endParaRPr lang="zh-TW" altLang="zh-TW" sz="2000" b="1" dirty="0" smtClean="0">
              <a:latin typeface="標楷體" pitchFamily="65" charset="-120"/>
              <a:ea typeface="標楷體" pitchFamily="65" charset="-120"/>
            </a:endParaRPr>
          </a:p>
        </p:txBody>
      </p:sp>
      <p:sp>
        <p:nvSpPr>
          <p:cNvPr id="14" name="矩形 13"/>
          <p:cNvSpPr/>
          <p:nvPr/>
        </p:nvSpPr>
        <p:spPr>
          <a:xfrm>
            <a:off x="323528" y="5741757"/>
            <a:ext cx="6571030" cy="400110"/>
          </a:xfrm>
          <a:prstGeom prst="rect">
            <a:avLst/>
          </a:prstGeom>
        </p:spPr>
        <p:txBody>
          <a:bodyPr wrap="none">
            <a:spAutoFit/>
          </a:bodyPr>
          <a:lstStyle/>
          <a:p>
            <a:pPr algn="ctr"/>
            <a:r>
              <a:rPr lang="zh-TW" altLang="zh-TW" sz="2000" b="1" dirty="0" smtClean="0">
                <a:solidFill>
                  <a:srgbClr val="0000CC"/>
                </a:solidFill>
                <a:latin typeface="標楷體" pitchFamily="65" charset="-120"/>
                <a:ea typeface="標楷體" pitchFamily="65" charset="-120"/>
              </a:rPr>
              <a:t>【</a:t>
            </a:r>
            <a:r>
              <a:rPr lang="en-US" altLang="zh-TW" sz="2000" b="1" dirty="0" smtClean="0">
                <a:solidFill>
                  <a:srgbClr val="0000CC"/>
                </a:solidFill>
                <a:latin typeface="標楷體" pitchFamily="65" charset="-120"/>
                <a:ea typeface="標楷體" pitchFamily="65" charset="-120"/>
              </a:rPr>
              <a:t>(392.88</a:t>
            </a:r>
            <a:r>
              <a:rPr lang="zh-TW" altLang="zh-TW" sz="2000" b="1" dirty="0" smtClean="0">
                <a:solidFill>
                  <a:srgbClr val="0000CC"/>
                </a:solidFill>
                <a:latin typeface="標楷體" pitchFamily="65" charset="-120"/>
                <a:ea typeface="標楷體" pitchFamily="65" charset="-120"/>
              </a:rPr>
              <a:t>公頃</a:t>
            </a:r>
            <a:r>
              <a:rPr lang="en-US" altLang="zh-TW" sz="2000" b="1" dirty="0" smtClean="0">
                <a:solidFill>
                  <a:srgbClr val="0000CC"/>
                </a:solidFill>
                <a:latin typeface="標楷體" pitchFamily="65" charset="-120"/>
                <a:ea typeface="標楷體" pitchFamily="65" charset="-120"/>
              </a:rPr>
              <a:t>-98.5834+43.4664</a:t>
            </a:r>
            <a:r>
              <a:rPr lang="zh-TW" altLang="zh-TW" sz="2000" b="1" dirty="0" smtClean="0">
                <a:solidFill>
                  <a:srgbClr val="0000CC"/>
                </a:solidFill>
                <a:latin typeface="標楷體" pitchFamily="65" charset="-120"/>
                <a:ea typeface="標楷體" pitchFamily="65" charset="-120"/>
              </a:rPr>
              <a:t>】</a:t>
            </a:r>
            <a:r>
              <a:rPr lang="en-US" altLang="zh-TW" sz="2000" b="1" dirty="0" smtClean="0">
                <a:solidFill>
                  <a:srgbClr val="0000CC"/>
                </a:solidFill>
                <a:latin typeface="標楷體" pitchFamily="65" charset="-120"/>
                <a:ea typeface="標楷體" pitchFamily="65" charset="-120"/>
              </a:rPr>
              <a:t>/392.88x100%=86%)</a:t>
            </a:r>
            <a:endParaRPr lang="zh-TW" altLang="en-US" sz="2000" b="1" dirty="0" smtClean="0">
              <a:solidFill>
                <a:srgbClr val="0000CC"/>
              </a:solidFill>
              <a:latin typeface="標楷體" pitchFamily="65" charset="-120"/>
              <a:ea typeface="標楷體" pitchFamily="65" charset="-120"/>
            </a:endParaRPr>
          </a:p>
        </p:txBody>
      </p:sp>
      <p:pic>
        <p:nvPicPr>
          <p:cNvPr id="717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23293" y="3501008"/>
            <a:ext cx="1386464" cy="295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文字方塊 9"/>
          <p:cNvSpPr txBox="1"/>
          <p:nvPr/>
        </p:nvSpPr>
        <p:spPr>
          <a:xfrm>
            <a:off x="7494711" y="4365104"/>
            <a:ext cx="461665" cy="1218912"/>
          </a:xfrm>
          <a:prstGeom prst="rect">
            <a:avLst/>
          </a:prstGeom>
          <a:noFill/>
        </p:spPr>
        <p:txBody>
          <a:bodyPr vert="eaVert" wrap="square" rtlCol="0">
            <a:spAutoFit/>
          </a:bodyPr>
          <a:lstStyle/>
          <a:p>
            <a:r>
              <a:rPr lang="zh-TW" altLang="en-US"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第一專區</a:t>
            </a:r>
            <a:endParaRPr lang="zh-TW" altLang="en-US"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8320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關鍵績效指標</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農 地 利 用 率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第二專區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406624852"/>
              </p:ext>
            </p:extLst>
          </p:nvPr>
        </p:nvGraphicFramePr>
        <p:xfrm>
          <a:off x="251520" y="836712"/>
          <a:ext cx="8640960" cy="2678544"/>
        </p:xfrm>
        <a:graphic>
          <a:graphicData uri="http://schemas.openxmlformats.org/drawingml/2006/table">
            <a:tbl>
              <a:tblPr firstRow="1" bandRow="1">
                <a:tableStyleId>{5C22544A-7EE6-4342-B048-85BDC9FD1C3A}</a:tableStyleId>
              </a:tblPr>
              <a:tblGrid>
                <a:gridCol w="1800200"/>
                <a:gridCol w="5544616"/>
                <a:gridCol w="648072"/>
                <a:gridCol w="648072"/>
              </a:tblGrid>
              <a:tr h="370840">
                <a:tc gridSpan="4">
                  <a:txBody>
                    <a:bodyPr/>
                    <a:lstStyle/>
                    <a:p>
                      <a:r>
                        <a:rPr lang="en-US" altLang="zh-TW" sz="2000" dirty="0" smtClean="0">
                          <a:solidFill>
                            <a:srgbClr val="FFFF00"/>
                          </a:solidFill>
                          <a:latin typeface="微軟正黑體" pitchFamily="34" charset="-120"/>
                          <a:ea typeface="微軟正黑體" pitchFamily="34" charset="-120"/>
                        </a:rPr>
                        <a:t>2.</a:t>
                      </a:r>
                      <a:r>
                        <a:rPr lang="zh-TW" altLang="en-US" sz="2000" dirty="0" smtClean="0">
                          <a:solidFill>
                            <a:srgbClr val="FFFF00"/>
                          </a:solidFill>
                          <a:latin typeface="微軟正黑體" pitchFamily="34" charset="-120"/>
                          <a:ea typeface="微軟正黑體" pitchFamily="34" charset="-120"/>
                        </a:rPr>
                        <a:t>農地利用率</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評鑑項目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評分方式</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配分</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自評</a:t>
                      </a:r>
                      <a:endParaRPr lang="zh-TW" altLang="en-US" dirty="0">
                        <a:latin typeface="微軟正黑體" pitchFamily="34" charset="-120"/>
                        <a:ea typeface="微軟正黑體" pitchFamily="34" charset="-120"/>
                      </a:endParaRPr>
                    </a:p>
                  </a:txBody>
                  <a:tcPr anchor="ctr"/>
                </a:tc>
              </a:tr>
              <a:tr h="370840">
                <a:tc>
                  <a:txBody>
                    <a:bodyPr/>
                    <a:lstStyle/>
                    <a:p>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農地利用率</a:t>
                      </a:r>
                      <a:endParaRPr lang="zh-TW" altLang="en-US" dirty="0"/>
                    </a:p>
                  </a:txBody>
                  <a:tcPr/>
                </a:tc>
                <a:tc>
                  <a:txBody>
                    <a:bodyPr/>
                    <a:lstStyle/>
                    <a:p>
                      <a:pPr algn="l">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10~20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分專區實際耕作面積比率達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者得</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l">
                        <a:lnSpc>
                          <a:spcPts val="2600"/>
                        </a:lnSpc>
                      </a:pPr>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aseline="0" dirty="0" smtClean="0">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分，每增加</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者加</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0.5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專區實際耕作面積比率達</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70%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者得</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專區實際耕作面積比率達</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者得</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專區實際耕作面積比率未達</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者。</a:t>
                      </a:r>
                      <a:endParaRPr lang="zh-TW" altLang="en-US" sz="18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dirty="0" smtClean="0"/>
                        <a:t>20</a:t>
                      </a:r>
                      <a:endParaRPr lang="zh-TW" altLang="en-US" dirty="0"/>
                    </a:p>
                  </a:txBody>
                  <a:tcPr anchor="ctr"/>
                </a:tc>
                <a:tc>
                  <a:txBody>
                    <a:bodyPr/>
                    <a:lstStyle/>
                    <a:p>
                      <a:r>
                        <a:rPr lang="en-US" altLang="zh-TW" dirty="0" smtClean="0"/>
                        <a:t>20</a:t>
                      </a:r>
                      <a:endParaRPr lang="zh-TW" altLang="en-US" dirty="0"/>
                    </a:p>
                  </a:txBody>
                  <a:tcPr anchor="ctr"/>
                </a:tc>
              </a:tr>
            </a:tbl>
          </a:graphicData>
        </a:graphic>
      </p:graphicFrame>
      <p:sp>
        <p:nvSpPr>
          <p:cNvPr id="13" name="文字方塊 12"/>
          <p:cNvSpPr txBox="1"/>
          <p:nvPr/>
        </p:nvSpPr>
        <p:spPr>
          <a:xfrm>
            <a:off x="323528" y="3645024"/>
            <a:ext cx="7199765" cy="1938992"/>
          </a:xfrm>
          <a:prstGeom prst="rect">
            <a:avLst/>
          </a:prstGeom>
          <a:noFill/>
        </p:spPr>
        <p:txBody>
          <a:bodyPr wrap="square" rtlCol="0">
            <a:spAutoFit/>
          </a:bodyPr>
          <a:lstStyle/>
          <a:p>
            <a:pPr>
              <a:lnSpc>
                <a:spcPct val="150000"/>
              </a:lnSpc>
            </a:pPr>
            <a:r>
              <a:rPr lang="zh-TW" altLang="zh-TW" sz="2000" b="1" dirty="0" smtClean="0">
                <a:solidFill>
                  <a:srgbClr val="FF0000"/>
                </a:solidFill>
                <a:latin typeface="標楷體" pitchFamily="65" charset="-120"/>
                <a:ea typeface="標楷體" pitchFamily="65" charset="-120"/>
              </a:rPr>
              <a:t>得分</a:t>
            </a:r>
            <a:r>
              <a:rPr lang="en-US" altLang="zh-TW" sz="2000" b="1" dirty="0" smtClean="0">
                <a:solidFill>
                  <a:srgbClr val="FF0000"/>
                </a:solidFill>
                <a:latin typeface="標楷體" pitchFamily="65" charset="-120"/>
                <a:ea typeface="標楷體" pitchFamily="65" charset="-120"/>
              </a:rPr>
              <a:t>:20</a:t>
            </a:r>
            <a:r>
              <a:rPr lang="zh-TW" altLang="zh-TW" sz="2000" b="1" dirty="0" smtClean="0">
                <a:solidFill>
                  <a:srgbClr val="FF0000"/>
                </a:solidFill>
                <a:latin typeface="標楷體" pitchFamily="65" charset="-120"/>
                <a:ea typeface="標楷體" pitchFamily="65" charset="-120"/>
              </a:rPr>
              <a:t>分</a:t>
            </a:r>
            <a:endParaRPr lang="en-US" altLang="zh-TW" sz="2000" b="1" dirty="0" smtClean="0">
              <a:solidFill>
                <a:srgbClr val="FF0000"/>
              </a:solidFill>
              <a:latin typeface="標楷體" pitchFamily="65" charset="-120"/>
              <a:ea typeface="標楷體" pitchFamily="65" charset="-120"/>
            </a:endParaRPr>
          </a:p>
          <a:p>
            <a:pPr>
              <a:lnSpc>
                <a:spcPct val="150000"/>
              </a:lnSpc>
            </a:pPr>
            <a:r>
              <a:rPr lang="zh-TW" altLang="zh-TW" sz="2000" b="1" dirty="0" smtClean="0">
                <a:latin typeface="標楷體" pitchFamily="65" charset="-120"/>
                <a:ea typeface="標楷體" pitchFamily="65" charset="-120"/>
              </a:rPr>
              <a:t>實際可耕作地面積</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（連休地總面積</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廢耕地總面積）</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（連休地上有耕作之土地面積總和</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廢耕地上有耕作之土地面積總和）</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實際可耕作地面積</a:t>
            </a:r>
            <a:r>
              <a:rPr lang="en-US" altLang="zh-TW" sz="2000" b="1" dirty="0" smtClean="0">
                <a:latin typeface="標楷體" pitchFamily="65" charset="-120"/>
                <a:ea typeface="標楷體" pitchFamily="65" charset="-120"/>
              </a:rPr>
              <a:t>x100%</a:t>
            </a:r>
            <a:endParaRPr lang="zh-TW" altLang="zh-TW" sz="2000" b="1" dirty="0" smtClean="0">
              <a:latin typeface="標楷體" pitchFamily="65" charset="-120"/>
              <a:ea typeface="標楷體" pitchFamily="65" charset="-120"/>
            </a:endParaRPr>
          </a:p>
        </p:txBody>
      </p:sp>
      <p:sp>
        <p:nvSpPr>
          <p:cNvPr id="14" name="矩形 13"/>
          <p:cNvSpPr/>
          <p:nvPr/>
        </p:nvSpPr>
        <p:spPr>
          <a:xfrm>
            <a:off x="347592" y="5949280"/>
            <a:ext cx="6596678" cy="400110"/>
          </a:xfrm>
          <a:prstGeom prst="rect">
            <a:avLst/>
          </a:prstGeom>
        </p:spPr>
        <p:txBody>
          <a:bodyPr wrap="none">
            <a:spAutoFit/>
          </a:bodyPr>
          <a:lstStyle/>
          <a:p>
            <a:pPr algn="ctr"/>
            <a:r>
              <a:rPr lang="zh-TW" altLang="zh-TW" sz="2000" b="1" dirty="0" smtClean="0">
                <a:solidFill>
                  <a:srgbClr val="0000CC"/>
                </a:solidFill>
                <a:latin typeface="標楷體" pitchFamily="65" charset="-120"/>
                <a:ea typeface="標楷體" pitchFamily="65" charset="-120"/>
              </a:rPr>
              <a:t>【</a:t>
            </a:r>
            <a:r>
              <a:rPr lang="en-US" altLang="zh-TW" sz="2000" b="1" dirty="0" smtClean="0">
                <a:solidFill>
                  <a:srgbClr val="0000CC"/>
                </a:solidFill>
                <a:latin typeface="標楷體" pitchFamily="65" charset="-120"/>
                <a:ea typeface="標楷體" pitchFamily="65" charset="-120"/>
              </a:rPr>
              <a:t>(212.31</a:t>
            </a:r>
            <a:r>
              <a:rPr lang="zh-TW" altLang="zh-TW" sz="2000" b="1" dirty="0" smtClean="0">
                <a:solidFill>
                  <a:srgbClr val="0000CC"/>
                </a:solidFill>
                <a:latin typeface="標楷體" pitchFamily="65" charset="-120"/>
                <a:ea typeface="標楷體" pitchFamily="65" charset="-120"/>
              </a:rPr>
              <a:t>公頃</a:t>
            </a:r>
            <a:r>
              <a:rPr lang="en-US" altLang="zh-TW" sz="2000" b="1" dirty="0" smtClean="0">
                <a:solidFill>
                  <a:srgbClr val="0000CC"/>
                </a:solidFill>
                <a:latin typeface="標楷體" pitchFamily="65" charset="-120"/>
                <a:ea typeface="標楷體" pitchFamily="65" charset="-120"/>
              </a:rPr>
              <a:t>-35.0539+22.0967</a:t>
            </a:r>
            <a:r>
              <a:rPr lang="zh-TW" altLang="zh-TW" sz="2000" b="1" dirty="0" smtClean="0">
                <a:solidFill>
                  <a:srgbClr val="0000CC"/>
                </a:solidFill>
                <a:latin typeface="標楷體" pitchFamily="65" charset="-120"/>
                <a:ea typeface="標楷體" pitchFamily="65" charset="-120"/>
              </a:rPr>
              <a:t>】</a:t>
            </a:r>
            <a:r>
              <a:rPr lang="en-US" altLang="zh-TW" sz="2000" b="1" dirty="0" smtClean="0">
                <a:solidFill>
                  <a:srgbClr val="0000CC"/>
                </a:solidFill>
                <a:latin typeface="標楷體" pitchFamily="65" charset="-120"/>
                <a:ea typeface="標楷體" pitchFamily="65" charset="-120"/>
              </a:rPr>
              <a:t>/212.31x100%=93.9%)</a:t>
            </a:r>
            <a:endParaRPr lang="zh-TW" altLang="en-US" sz="2000" b="1" dirty="0" smtClean="0">
              <a:solidFill>
                <a:srgbClr val="0000CC"/>
              </a:solidFill>
              <a:latin typeface="標楷體" pitchFamily="65" charset="-120"/>
              <a:ea typeface="標楷體" pitchFamily="65" charset="-120"/>
            </a:endParaRPr>
          </a:p>
        </p:txBody>
      </p:sp>
      <p:pic>
        <p:nvPicPr>
          <p:cNvPr id="9"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23293" y="3501008"/>
            <a:ext cx="1386464" cy="295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10"/>
          <p:cNvSpPr txBox="1"/>
          <p:nvPr/>
        </p:nvSpPr>
        <p:spPr>
          <a:xfrm>
            <a:off x="7956376" y="4360089"/>
            <a:ext cx="461665" cy="1218912"/>
          </a:xfrm>
          <a:prstGeom prst="rect">
            <a:avLst/>
          </a:prstGeom>
          <a:noFill/>
        </p:spPr>
        <p:txBody>
          <a:bodyPr vert="eaVert" wrap="square" rtlCol="0">
            <a:spAutoFit/>
          </a:bodyPr>
          <a:lstStyle/>
          <a:p>
            <a:r>
              <a:rPr lang="zh-TW" altLang="en-US"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第二專區</a:t>
            </a:r>
            <a:endParaRPr lang="zh-TW" altLang="en-US"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8320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關鍵績效指標</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農 地 利 用 率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第三專區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406624852"/>
              </p:ext>
            </p:extLst>
          </p:nvPr>
        </p:nvGraphicFramePr>
        <p:xfrm>
          <a:off x="251520" y="836712"/>
          <a:ext cx="8640960" cy="2678544"/>
        </p:xfrm>
        <a:graphic>
          <a:graphicData uri="http://schemas.openxmlformats.org/drawingml/2006/table">
            <a:tbl>
              <a:tblPr firstRow="1" bandRow="1">
                <a:tableStyleId>{5C22544A-7EE6-4342-B048-85BDC9FD1C3A}</a:tableStyleId>
              </a:tblPr>
              <a:tblGrid>
                <a:gridCol w="1800200"/>
                <a:gridCol w="5544616"/>
                <a:gridCol w="648072"/>
                <a:gridCol w="648072"/>
              </a:tblGrid>
              <a:tr h="370840">
                <a:tc gridSpan="4">
                  <a:txBody>
                    <a:bodyPr/>
                    <a:lstStyle/>
                    <a:p>
                      <a:r>
                        <a:rPr lang="en-US" altLang="zh-TW" sz="2000" dirty="0" smtClean="0">
                          <a:solidFill>
                            <a:srgbClr val="FFFF00"/>
                          </a:solidFill>
                          <a:latin typeface="微軟正黑體" pitchFamily="34" charset="-120"/>
                          <a:ea typeface="微軟正黑體" pitchFamily="34" charset="-120"/>
                        </a:rPr>
                        <a:t>2.</a:t>
                      </a:r>
                      <a:r>
                        <a:rPr lang="zh-TW" altLang="en-US" sz="2000" dirty="0" smtClean="0">
                          <a:solidFill>
                            <a:srgbClr val="FFFF00"/>
                          </a:solidFill>
                          <a:latin typeface="微軟正黑體" pitchFamily="34" charset="-120"/>
                          <a:ea typeface="微軟正黑體" pitchFamily="34" charset="-120"/>
                        </a:rPr>
                        <a:t>農地利用率</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評鑑項目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評分方式</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配分</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自評</a:t>
                      </a:r>
                      <a:endParaRPr lang="zh-TW" altLang="en-US" dirty="0">
                        <a:latin typeface="微軟正黑體" pitchFamily="34" charset="-120"/>
                        <a:ea typeface="微軟正黑體" pitchFamily="34" charset="-120"/>
                      </a:endParaRPr>
                    </a:p>
                  </a:txBody>
                  <a:tcPr anchor="ctr"/>
                </a:tc>
              </a:tr>
              <a:tr h="370840">
                <a:tc>
                  <a:txBody>
                    <a:bodyPr/>
                    <a:lstStyle/>
                    <a:p>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農地利用率</a:t>
                      </a:r>
                      <a:endParaRPr lang="zh-TW" altLang="en-US" dirty="0"/>
                    </a:p>
                  </a:txBody>
                  <a:tcPr/>
                </a:tc>
                <a:tc>
                  <a:txBody>
                    <a:bodyPr/>
                    <a:lstStyle/>
                    <a:p>
                      <a:pPr algn="l">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10~20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分專區實際耕作面積比率達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80%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者得</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l">
                        <a:lnSpc>
                          <a:spcPts val="2600"/>
                        </a:lnSpc>
                      </a:pPr>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aseline="0" dirty="0" smtClean="0">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分，每增加</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者加</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0.5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專區實際耕作面積比率達</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70%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者得</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專區實際耕作面積比率達</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者得</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專區實際耕作面積比率未達</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60%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者。</a:t>
                      </a:r>
                      <a:endParaRPr lang="zh-TW" altLang="en-US" sz="18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dirty="0" smtClean="0"/>
                        <a:t>20</a:t>
                      </a:r>
                      <a:endParaRPr lang="zh-TW" altLang="en-US" dirty="0"/>
                    </a:p>
                  </a:txBody>
                  <a:tcPr anchor="ctr"/>
                </a:tc>
                <a:tc>
                  <a:txBody>
                    <a:bodyPr/>
                    <a:lstStyle/>
                    <a:p>
                      <a:r>
                        <a:rPr lang="en-US" altLang="zh-TW" dirty="0" smtClean="0"/>
                        <a:t>13</a:t>
                      </a:r>
                      <a:endParaRPr lang="zh-TW" altLang="en-US" dirty="0"/>
                    </a:p>
                  </a:txBody>
                  <a:tcPr anchor="ctr"/>
                </a:tc>
              </a:tr>
            </a:tbl>
          </a:graphicData>
        </a:graphic>
      </p:graphicFrame>
      <p:sp>
        <p:nvSpPr>
          <p:cNvPr id="13" name="文字方塊 12"/>
          <p:cNvSpPr txBox="1"/>
          <p:nvPr/>
        </p:nvSpPr>
        <p:spPr>
          <a:xfrm>
            <a:off x="323528" y="3645024"/>
            <a:ext cx="7199765" cy="1938992"/>
          </a:xfrm>
          <a:prstGeom prst="rect">
            <a:avLst/>
          </a:prstGeom>
          <a:noFill/>
        </p:spPr>
        <p:txBody>
          <a:bodyPr wrap="square" rtlCol="0">
            <a:spAutoFit/>
          </a:bodyPr>
          <a:lstStyle/>
          <a:p>
            <a:pPr>
              <a:lnSpc>
                <a:spcPct val="150000"/>
              </a:lnSpc>
            </a:pPr>
            <a:r>
              <a:rPr lang="zh-TW" altLang="zh-TW" sz="2000" b="1" dirty="0" smtClean="0">
                <a:solidFill>
                  <a:srgbClr val="FF0000"/>
                </a:solidFill>
                <a:latin typeface="標楷體" pitchFamily="65" charset="-120"/>
                <a:ea typeface="標楷體" pitchFamily="65" charset="-120"/>
              </a:rPr>
              <a:t>得分</a:t>
            </a:r>
            <a:r>
              <a:rPr lang="en-US" altLang="zh-TW" sz="2000" b="1" dirty="0" smtClean="0">
                <a:solidFill>
                  <a:srgbClr val="FF0000"/>
                </a:solidFill>
                <a:latin typeface="標楷體" pitchFamily="65" charset="-120"/>
                <a:ea typeface="標楷體" pitchFamily="65" charset="-120"/>
              </a:rPr>
              <a:t>:13</a:t>
            </a:r>
            <a:r>
              <a:rPr lang="zh-TW" altLang="zh-TW" sz="2000" b="1" dirty="0" smtClean="0">
                <a:solidFill>
                  <a:srgbClr val="FF0000"/>
                </a:solidFill>
                <a:latin typeface="標楷體" pitchFamily="65" charset="-120"/>
                <a:ea typeface="標楷體" pitchFamily="65" charset="-120"/>
              </a:rPr>
              <a:t>分</a:t>
            </a:r>
            <a:endParaRPr lang="en-US" altLang="zh-TW" sz="2000" b="1" dirty="0" smtClean="0">
              <a:solidFill>
                <a:srgbClr val="FF0000"/>
              </a:solidFill>
              <a:latin typeface="標楷體" pitchFamily="65" charset="-120"/>
              <a:ea typeface="標楷體" pitchFamily="65" charset="-120"/>
            </a:endParaRPr>
          </a:p>
          <a:p>
            <a:pPr>
              <a:lnSpc>
                <a:spcPct val="150000"/>
              </a:lnSpc>
            </a:pPr>
            <a:r>
              <a:rPr lang="zh-TW" altLang="zh-TW" sz="2000" b="1" dirty="0" smtClean="0">
                <a:latin typeface="標楷體" pitchFamily="65" charset="-120"/>
                <a:ea typeface="標楷體" pitchFamily="65" charset="-120"/>
              </a:rPr>
              <a:t>實際可耕作地面積</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（連休地總面積</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廢耕地總面積）</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（連休地上有耕作之土地面積總和</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廢耕地上有耕作之土地面積總和）</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實際可耕作地面積</a:t>
            </a:r>
            <a:r>
              <a:rPr lang="en-US" altLang="zh-TW" sz="2000" b="1" dirty="0" smtClean="0">
                <a:latin typeface="標楷體" pitchFamily="65" charset="-120"/>
                <a:ea typeface="標楷體" pitchFamily="65" charset="-120"/>
              </a:rPr>
              <a:t>x100%</a:t>
            </a:r>
            <a:endParaRPr lang="zh-TW" altLang="zh-TW" sz="2000" b="1" dirty="0" smtClean="0">
              <a:latin typeface="標楷體" pitchFamily="65" charset="-120"/>
              <a:ea typeface="標楷體" pitchFamily="65" charset="-120"/>
            </a:endParaRPr>
          </a:p>
        </p:txBody>
      </p:sp>
      <p:sp>
        <p:nvSpPr>
          <p:cNvPr id="14" name="矩形 13"/>
          <p:cNvSpPr/>
          <p:nvPr/>
        </p:nvSpPr>
        <p:spPr>
          <a:xfrm>
            <a:off x="330332" y="5877272"/>
            <a:ext cx="6468438" cy="400110"/>
          </a:xfrm>
          <a:prstGeom prst="rect">
            <a:avLst/>
          </a:prstGeom>
        </p:spPr>
        <p:txBody>
          <a:bodyPr wrap="none">
            <a:spAutoFit/>
          </a:bodyPr>
          <a:lstStyle/>
          <a:p>
            <a:pPr algn="ctr"/>
            <a:r>
              <a:rPr lang="zh-TW" altLang="zh-TW" sz="2000" b="1" dirty="0" smtClean="0">
                <a:solidFill>
                  <a:srgbClr val="0000CC"/>
                </a:solidFill>
                <a:latin typeface="標楷體" pitchFamily="65" charset="-120"/>
                <a:ea typeface="標楷體" pitchFamily="65" charset="-120"/>
              </a:rPr>
              <a:t>【</a:t>
            </a:r>
            <a:r>
              <a:rPr lang="en-US" altLang="zh-TW" sz="2000" b="1" dirty="0" smtClean="0">
                <a:solidFill>
                  <a:srgbClr val="0000CC"/>
                </a:solidFill>
                <a:latin typeface="標楷體" pitchFamily="65" charset="-120"/>
                <a:ea typeface="標楷體" pitchFamily="65" charset="-120"/>
              </a:rPr>
              <a:t>(168.34</a:t>
            </a:r>
            <a:r>
              <a:rPr lang="zh-TW" altLang="zh-TW" sz="2000" b="1" dirty="0" smtClean="0">
                <a:solidFill>
                  <a:srgbClr val="0000CC"/>
                </a:solidFill>
                <a:latin typeface="標楷體" pitchFamily="65" charset="-120"/>
                <a:ea typeface="標楷體" pitchFamily="65" charset="-120"/>
              </a:rPr>
              <a:t>公頃</a:t>
            </a:r>
            <a:r>
              <a:rPr lang="en-US" altLang="zh-TW" sz="2000" b="1" dirty="0" smtClean="0">
                <a:solidFill>
                  <a:srgbClr val="0000CC"/>
                </a:solidFill>
                <a:latin typeface="標楷體" pitchFamily="65" charset="-120"/>
                <a:ea typeface="標楷體" pitchFamily="65" charset="-120"/>
              </a:rPr>
              <a:t>-66.3562+33.134</a:t>
            </a:r>
            <a:r>
              <a:rPr lang="zh-TW" altLang="zh-TW" sz="2000" b="1" dirty="0" smtClean="0">
                <a:solidFill>
                  <a:srgbClr val="0000CC"/>
                </a:solidFill>
                <a:latin typeface="標楷體" pitchFamily="65" charset="-120"/>
                <a:ea typeface="標楷體" pitchFamily="65" charset="-120"/>
              </a:rPr>
              <a:t>】</a:t>
            </a:r>
            <a:r>
              <a:rPr lang="en-US" altLang="zh-TW" sz="2000" b="1" dirty="0" smtClean="0">
                <a:solidFill>
                  <a:srgbClr val="0000CC"/>
                </a:solidFill>
                <a:latin typeface="標楷體" pitchFamily="65" charset="-120"/>
                <a:ea typeface="標楷體" pitchFamily="65" charset="-120"/>
              </a:rPr>
              <a:t>/168.34x100%=80.3%)</a:t>
            </a:r>
            <a:endParaRPr lang="zh-TW" altLang="en-US" sz="2000" b="1" dirty="0" smtClean="0">
              <a:solidFill>
                <a:srgbClr val="0000CC"/>
              </a:solidFill>
              <a:latin typeface="標楷體" pitchFamily="65" charset="-120"/>
              <a:ea typeface="標楷體" pitchFamily="65" charset="-120"/>
            </a:endParaRPr>
          </a:p>
        </p:txBody>
      </p:sp>
      <p:pic>
        <p:nvPicPr>
          <p:cNvPr id="9"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523293" y="3501008"/>
            <a:ext cx="1386464" cy="295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文字方塊 9"/>
          <p:cNvSpPr txBox="1"/>
          <p:nvPr/>
        </p:nvSpPr>
        <p:spPr>
          <a:xfrm>
            <a:off x="8448092" y="4597629"/>
            <a:ext cx="461665" cy="1218912"/>
          </a:xfrm>
          <a:prstGeom prst="rect">
            <a:avLst/>
          </a:prstGeom>
          <a:noFill/>
        </p:spPr>
        <p:txBody>
          <a:bodyPr vert="eaVert" wrap="square" rtlCol="0">
            <a:spAutoFit/>
          </a:bodyPr>
          <a:lstStyle/>
          <a:p>
            <a:r>
              <a:rPr lang="zh-TW" altLang="en-US"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第三專區</a:t>
            </a:r>
            <a:endParaRPr lang="zh-TW" altLang="en-US"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8320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關鍵績效指標</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休耕地活化</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各專區相同</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834279003"/>
              </p:ext>
            </p:extLst>
          </p:nvPr>
        </p:nvGraphicFramePr>
        <p:xfrm>
          <a:off x="251520" y="836712"/>
          <a:ext cx="8640960" cy="1306944"/>
        </p:xfrm>
        <a:graphic>
          <a:graphicData uri="http://schemas.openxmlformats.org/drawingml/2006/table">
            <a:tbl>
              <a:tblPr firstRow="1" bandRow="1">
                <a:tableStyleId>{5C22544A-7EE6-4342-B048-85BDC9FD1C3A}</a:tableStyleId>
              </a:tblPr>
              <a:tblGrid>
                <a:gridCol w="1728192"/>
                <a:gridCol w="5472608"/>
                <a:gridCol w="792088"/>
                <a:gridCol w="648072"/>
              </a:tblGrid>
              <a:tr h="370840">
                <a:tc gridSpan="4">
                  <a:txBody>
                    <a:bodyPr/>
                    <a:lstStyle/>
                    <a:p>
                      <a:r>
                        <a:rPr lang="en-US" altLang="zh-TW" sz="2000" dirty="0" smtClean="0">
                          <a:solidFill>
                            <a:srgbClr val="FFFF00"/>
                          </a:solidFill>
                          <a:latin typeface="微軟正黑體" pitchFamily="34" charset="-120"/>
                          <a:ea typeface="微軟正黑體" pitchFamily="34" charset="-120"/>
                        </a:rPr>
                        <a:t>2.</a:t>
                      </a:r>
                      <a:r>
                        <a:rPr lang="zh-TW" altLang="en-US" sz="2000" dirty="0" smtClean="0">
                          <a:solidFill>
                            <a:srgbClr val="FFFF00"/>
                          </a:solidFill>
                          <a:latin typeface="微軟正黑體" pitchFamily="34" charset="-120"/>
                          <a:ea typeface="微軟正黑體" pitchFamily="34" charset="-120"/>
                        </a:rPr>
                        <a:t>休耕地活化率</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評鑑項目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評分方式</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配分</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自評</a:t>
                      </a:r>
                      <a:endParaRPr lang="zh-TW" altLang="en-US" dirty="0">
                        <a:latin typeface="微軟正黑體" pitchFamily="34" charset="-120"/>
                        <a:ea typeface="微軟正黑體" pitchFamily="34" charset="-120"/>
                      </a:endParaRPr>
                    </a:p>
                  </a:txBody>
                  <a:tcPr anchor="ctr"/>
                </a:tc>
              </a:tr>
              <a:tr h="370840">
                <a:tc>
                  <a:txBody>
                    <a:bodyPr/>
                    <a:lstStyle/>
                    <a:p>
                      <a:r>
                        <a:rPr lang="en-US" altLang="zh-TW" dirty="0" smtClean="0">
                          <a:latin typeface="標楷體" pitchFamily="65" charset="-120"/>
                          <a:ea typeface="標楷體" pitchFamily="65" charset="-120"/>
                        </a:rPr>
                        <a:t>2.2</a:t>
                      </a:r>
                      <a:r>
                        <a:rPr lang="zh-TW" altLang="en-US" dirty="0" smtClean="0">
                          <a:latin typeface="標楷體" pitchFamily="65" charset="-120"/>
                          <a:ea typeface="標楷體" pitchFamily="65" charset="-120"/>
                        </a:rPr>
                        <a:t>休耕地活化</a:t>
                      </a:r>
                      <a:endParaRPr lang="en-US" altLang="zh-TW" dirty="0" smtClean="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10</a:t>
                      </a:r>
                      <a:r>
                        <a:rPr lang="zh-TW" altLang="en-US" dirty="0" smtClean="0">
                          <a:latin typeface="標楷體" pitchFamily="65" charset="-120"/>
                          <a:ea typeface="標楷體" pitchFamily="65" charset="-120"/>
                        </a:rPr>
                        <a:t>分</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專區休耕地活化面積，每</a:t>
                      </a:r>
                      <a:r>
                        <a:rPr lang="en-US" altLang="zh-TW" dirty="0" smtClean="0">
                          <a:latin typeface="標楷體" pitchFamily="65" charset="-120"/>
                          <a:ea typeface="標楷體" pitchFamily="65" charset="-120"/>
                        </a:rPr>
                        <a:t>1</a:t>
                      </a:r>
                      <a:r>
                        <a:rPr lang="zh-TW" altLang="en-US" dirty="0" smtClean="0">
                          <a:latin typeface="標楷體" pitchFamily="65" charset="-120"/>
                          <a:ea typeface="標楷體" pitchFamily="65" charset="-120"/>
                        </a:rPr>
                        <a:t>公頃</a:t>
                      </a:r>
                      <a:r>
                        <a:rPr lang="en-US" altLang="zh-TW" dirty="0" smtClean="0">
                          <a:latin typeface="標楷體" pitchFamily="65" charset="-120"/>
                          <a:ea typeface="標楷體" pitchFamily="65" charset="-120"/>
                        </a:rPr>
                        <a:t>0.5</a:t>
                      </a:r>
                      <a:r>
                        <a:rPr lang="zh-TW" altLang="en-US" dirty="0" smtClean="0">
                          <a:latin typeface="標楷體" pitchFamily="65" charset="-120"/>
                          <a:ea typeface="標楷體" pitchFamily="65" charset="-120"/>
                        </a:rPr>
                        <a:t>分</a:t>
                      </a:r>
                      <a:endParaRPr lang="en-US" altLang="zh-TW" dirty="0" smtClean="0">
                        <a:latin typeface="標楷體" pitchFamily="65" charset="-120"/>
                        <a:ea typeface="標楷體" pitchFamily="65" charset="-120"/>
                      </a:endParaRPr>
                    </a:p>
                  </a:txBody>
                  <a:tcPr/>
                </a:tc>
                <a:tc>
                  <a:txBody>
                    <a:bodyPr/>
                    <a:lstStyle/>
                    <a:p>
                      <a:r>
                        <a:rPr lang="en-US" altLang="zh-TW" dirty="0" smtClean="0"/>
                        <a:t>10</a:t>
                      </a:r>
                      <a:endParaRPr lang="zh-TW" altLang="en-US" dirty="0"/>
                    </a:p>
                  </a:txBody>
                  <a:tcPr anchor="ctr"/>
                </a:tc>
                <a:tc>
                  <a:txBody>
                    <a:bodyPr/>
                    <a:lstStyle/>
                    <a:p>
                      <a:r>
                        <a:rPr lang="en-US" altLang="zh-TW" dirty="0" smtClean="0"/>
                        <a:t>10</a:t>
                      </a:r>
                      <a:endParaRPr lang="zh-TW" altLang="en-US" dirty="0"/>
                    </a:p>
                  </a:txBody>
                  <a:tcPr anchor="ctr"/>
                </a:tc>
              </a:tr>
            </a:tbl>
          </a:graphicData>
        </a:graphic>
      </p:graphicFrame>
      <p:sp>
        <p:nvSpPr>
          <p:cNvPr id="8" name="文字方塊 7"/>
          <p:cNvSpPr txBox="1"/>
          <p:nvPr/>
        </p:nvSpPr>
        <p:spPr>
          <a:xfrm>
            <a:off x="251520" y="2426112"/>
            <a:ext cx="8640960" cy="1384995"/>
          </a:xfrm>
          <a:prstGeom prst="rect">
            <a:avLst/>
          </a:prstGeom>
          <a:noFill/>
        </p:spPr>
        <p:txBody>
          <a:bodyPr wrap="square" rtlCol="0">
            <a:spAutoFit/>
          </a:bodyPr>
          <a:lstStyle/>
          <a:p>
            <a:pPr>
              <a:lnSpc>
                <a:spcPct val="150000"/>
              </a:lnSpc>
            </a:pPr>
            <a:r>
              <a:rPr lang="en-US" altLang="zh-TW" sz="2000" b="1" dirty="0" smtClean="0">
                <a:solidFill>
                  <a:srgbClr val="FF0000"/>
                </a:solidFill>
                <a:latin typeface="標楷體" pitchFamily="65" charset="-120"/>
                <a:ea typeface="標楷體" pitchFamily="65" charset="-120"/>
              </a:rPr>
              <a:t>(1)</a:t>
            </a:r>
            <a:r>
              <a:rPr lang="zh-TW" altLang="en-US" sz="2000" b="1" dirty="0" smtClean="0">
                <a:solidFill>
                  <a:srgbClr val="FF0000"/>
                </a:solidFill>
                <a:latin typeface="標楷體" pitchFamily="65" charset="-120"/>
                <a:ea typeface="標楷體" pitchFamily="65" charset="-120"/>
              </a:rPr>
              <a:t>休耕地活化面積：</a:t>
            </a:r>
            <a:r>
              <a:rPr lang="en-US" altLang="zh-TW" sz="2000" b="1" dirty="0" smtClean="0">
                <a:solidFill>
                  <a:srgbClr val="FF0000"/>
                </a:solidFill>
                <a:latin typeface="標楷體" pitchFamily="65" charset="-120"/>
                <a:ea typeface="標楷體" pitchFamily="65" charset="-120"/>
              </a:rPr>
              <a:t>0</a:t>
            </a:r>
            <a:r>
              <a:rPr lang="zh-TW" altLang="en-US" sz="2000" b="1" dirty="0" smtClean="0">
                <a:solidFill>
                  <a:srgbClr val="FF0000"/>
                </a:solidFill>
                <a:latin typeface="標楷體" pitchFamily="65" charset="-120"/>
                <a:ea typeface="標楷體" pitchFamily="65" charset="-120"/>
              </a:rPr>
              <a:t>公頃   </a:t>
            </a:r>
            <a:r>
              <a:rPr lang="en-US" altLang="zh-TW" sz="2000" b="1" dirty="0" smtClean="0">
                <a:solidFill>
                  <a:srgbClr val="FF0000"/>
                </a:solidFill>
                <a:latin typeface="標楷體" pitchFamily="65" charset="-120"/>
                <a:ea typeface="標楷體" pitchFamily="65" charset="-120"/>
              </a:rPr>
              <a:t>(2)</a:t>
            </a:r>
            <a:r>
              <a:rPr lang="zh-TW" altLang="zh-TW" sz="2000" b="1" dirty="0" smtClean="0">
                <a:solidFill>
                  <a:srgbClr val="FF0000"/>
                </a:solidFill>
                <a:latin typeface="標楷體" pitchFamily="65" charset="-120"/>
                <a:ea typeface="標楷體" pitchFamily="65" charset="-120"/>
              </a:rPr>
              <a:t>得分</a:t>
            </a:r>
            <a:r>
              <a:rPr lang="en-US" altLang="zh-TW" sz="2000" b="1" dirty="0" smtClean="0">
                <a:solidFill>
                  <a:srgbClr val="FF0000"/>
                </a:solidFill>
                <a:latin typeface="標楷體" pitchFamily="65" charset="-120"/>
                <a:ea typeface="標楷體" pitchFamily="65" charset="-120"/>
              </a:rPr>
              <a:t>:10</a:t>
            </a:r>
            <a:r>
              <a:rPr lang="zh-TW" altLang="zh-TW" sz="2000" b="1" dirty="0" smtClean="0">
                <a:solidFill>
                  <a:srgbClr val="FF0000"/>
                </a:solidFill>
                <a:latin typeface="標楷體" pitchFamily="65" charset="-120"/>
                <a:ea typeface="標楷體" pitchFamily="65" charset="-120"/>
              </a:rPr>
              <a:t>分</a:t>
            </a:r>
            <a:endParaRPr lang="en-US" altLang="zh-TW" sz="2000" b="1" dirty="0" smtClean="0">
              <a:solidFill>
                <a:srgbClr val="FF0000"/>
              </a:solidFill>
              <a:latin typeface="標楷體" pitchFamily="65" charset="-120"/>
              <a:ea typeface="標楷體" pitchFamily="65" charset="-120"/>
            </a:endParaRPr>
          </a:p>
          <a:p>
            <a:pPr>
              <a:lnSpc>
                <a:spcPct val="150000"/>
              </a:lnSpc>
            </a:pPr>
            <a:r>
              <a:rPr lang="zh-TW" altLang="zh-TW" sz="1600" b="1" dirty="0" smtClean="0">
                <a:latin typeface="標楷體" pitchFamily="65" charset="-120"/>
                <a:ea typeface="標楷體" pitchFamily="65" charset="-120"/>
              </a:rPr>
              <a:t>實際可耕作地面積</a:t>
            </a:r>
            <a:r>
              <a:rPr lang="en-US" altLang="zh-TW" sz="1600" b="1" dirty="0" smtClean="0">
                <a:latin typeface="標楷體" pitchFamily="65" charset="-120"/>
                <a:ea typeface="標楷體" pitchFamily="65" charset="-120"/>
              </a:rPr>
              <a:t>-</a:t>
            </a:r>
            <a:r>
              <a:rPr lang="zh-TW" altLang="zh-TW" sz="1600" b="1" dirty="0" smtClean="0">
                <a:latin typeface="標楷體" pitchFamily="65" charset="-120"/>
                <a:ea typeface="標楷體" pitchFamily="65" charset="-120"/>
              </a:rPr>
              <a:t>（連休地總面積</a:t>
            </a:r>
            <a:r>
              <a:rPr lang="en-US" altLang="zh-TW" sz="1600" b="1" dirty="0" smtClean="0">
                <a:latin typeface="標楷體" pitchFamily="65" charset="-120"/>
                <a:ea typeface="標楷體" pitchFamily="65" charset="-120"/>
              </a:rPr>
              <a:t>+</a:t>
            </a:r>
            <a:r>
              <a:rPr lang="zh-TW" altLang="zh-TW" sz="1600" b="1" dirty="0" smtClean="0">
                <a:latin typeface="標楷體" pitchFamily="65" charset="-120"/>
                <a:ea typeface="標楷體" pitchFamily="65" charset="-120"/>
              </a:rPr>
              <a:t>廢耕地總面積）</a:t>
            </a:r>
            <a:r>
              <a:rPr lang="en-US" altLang="zh-TW" sz="1600" b="1" dirty="0" smtClean="0">
                <a:latin typeface="標楷體" pitchFamily="65" charset="-120"/>
                <a:ea typeface="標楷體" pitchFamily="65" charset="-120"/>
              </a:rPr>
              <a:t>+</a:t>
            </a:r>
            <a:r>
              <a:rPr lang="zh-TW" altLang="zh-TW" sz="1600" b="1" dirty="0" smtClean="0">
                <a:latin typeface="標楷體" pitchFamily="65" charset="-120"/>
                <a:ea typeface="標楷體" pitchFamily="65" charset="-120"/>
              </a:rPr>
              <a:t>（連休地上有耕作之土地面積總和</a:t>
            </a:r>
            <a:r>
              <a:rPr lang="en-US" altLang="zh-TW" sz="1600" b="1" dirty="0" smtClean="0">
                <a:latin typeface="標楷體" pitchFamily="65" charset="-120"/>
                <a:ea typeface="標楷體" pitchFamily="65" charset="-120"/>
              </a:rPr>
              <a:t>+</a:t>
            </a:r>
            <a:r>
              <a:rPr lang="zh-TW" altLang="zh-TW" sz="1600" b="1" dirty="0" smtClean="0">
                <a:latin typeface="標楷體" pitchFamily="65" charset="-120"/>
                <a:ea typeface="標楷體" pitchFamily="65" charset="-120"/>
              </a:rPr>
              <a:t>廢耕地上有耕作之土地面積總和）</a:t>
            </a:r>
            <a:r>
              <a:rPr lang="en-US" altLang="zh-TW" sz="1600" b="1" dirty="0" smtClean="0">
                <a:latin typeface="標楷體" pitchFamily="65" charset="-120"/>
                <a:ea typeface="標楷體" pitchFamily="65" charset="-120"/>
              </a:rPr>
              <a:t>/</a:t>
            </a:r>
            <a:r>
              <a:rPr lang="zh-TW" altLang="zh-TW" sz="1600" b="1" dirty="0" smtClean="0">
                <a:latin typeface="標楷體" pitchFamily="65" charset="-120"/>
                <a:ea typeface="標楷體" pitchFamily="65" charset="-120"/>
              </a:rPr>
              <a:t>實際可耕作地面積</a:t>
            </a:r>
            <a:r>
              <a:rPr lang="en-US" altLang="zh-TW" sz="1600" b="1" dirty="0" smtClean="0">
                <a:latin typeface="標楷體" pitchFamily="65" charset="-120"/>
                <a:ea typeface="標楷體" pitchFamily="65" charset="-120"/>
              </a:rPr>
              <a:t>x100</a:t>
            </a:r>
            <a:r>
              <a:rPr lang="en-US" altLang="zh-TW" b="1" dirty="0" smtClean="0">
                <a:latin typeface="標楷體" pitchFamily="65" charset="-120"/>
                <a:ea typeface="標楷體" pitchFamily="65" charset="-120"/>
              </a:rPr>
              <a:t>%</a:t>
            </a:r>
            <a:endParaRPr lang="zh-TW" altLang="zh-TW" b="1" dirty="0" smtClean="0">
              <a:latin typeface="標楷體" pitchFamily="65" charset="-120"/>
              <a:ea typeface="標楷體" pitchFamily="65" charset="-120"/>
            </a:endParaRPr>
          </a:p>
        </p:txBody>
      </p:sp>
      <p:sp>
        <p:nvSpPr>
          <p:cNvPr id="9" name="矩形 8"/>
          <p:cNvSpPr/>
          <p:nvPr/>
        </p:nvSpPr>
        <p:spPr>
          <a:xfrm>
            <a:off x="251520" y="2132856"/>
            <a:ext cx="5314275" cy="400110"/>
          </a:xfrm>
          <a:prstGeom prst="rect">
            <a:avLst/>
          </a:prstGeom>
        </p:spPr>
        <p:txBody>
          <a:bodyPr wrap="none">
            <a:spAutoFit/>
          </a:bodyPr>
          <a:lstStyle/>
          <a:p>
            <a:pPr algn="ctr"/>
            <a:r>
              <a:rPr lang="zh-TW" altLang="en-US" sz="2000" b="1" dirty="0" smtClean="0">
                <a:solidFill>
                  <a:srgbClr val="0000CC"/>
                </a:solidFill>
                <a:latin typeface="標楷體" pitchFamily="65" charset="-120"/>
                <a:ea typeface="標楷體" pitchFamily="65" charset="-120"/>
              </a:rPr>
              <a:t>第一、二、三專區都相同，自評分數都為</a:t>
            </a:r>
            <a:r>
              <a:rPr lang="en-US" altLang="zh-TW" sz="2000" b="1" dirty="0" smtClean="0">
                <a:solidFill>
                  <a:srgbClr val="0000CC"/>
                </a:solidFill>
                <a:latin typeface="標楷體" pitchFamily="65" charset="-120"/>
                <a:ea typeface="標楷體" pitchFamily="65" charset="-120"/>
              </a:rPr>
              <a:t>10</a:t>
            </a:r>
            <a:r>
              <a:rPr lang="zh-TW" altLang="en-US" sz="2000" b="1" dirty="0" smtClean="0">
                <a:solidFill>
                  <a:srgbClr val="0000CC"/>
                </a:solidFill>
                <a:latin typeface="標楷體" pitchFamily="65" charset="-120"/>
                <a:ea typeface="標楷體" pitchFamily="65" charset="-120"/>
              </a:rPr>
              <a:t>分</a:t>
            </a:r>
          </a:p>
        </p:txBody>
      </p:sp>
      <p:sp>
        <p:nvSpPr>
          <p:cNvPr id="11" name="文字方塊 10"/>
          <p:cNvSpPr txBox="1"/>
          <p:nvPr/>
        </p:nvSpPr>
        <p:spPr>
          <a:xfrm>
            <a:off x="251520" y="3717032"/>
            <a:ext cx="8776762" cy="2646622"/>
          </a:xfrm>
          <a:prstGeom prst="rect">
            <a:avLst/>
          </a:prstGeom>
          <a:noFill/>
        </p:spPr>
        <p:txBody>
          <a:bodyPr wrap="none" rtlCol="0">
            <a:spAutoFit/>
          </a:bodyPr>
          <a:lstStyle/>
          <a:p>
            <a:pPr>
              <a:lnSpc>
                <a:spcPct val="120000"/>
              </a:lnSpc>
            </a:pPr>
            <a:r>
              <a:rPr lang="zh-TW" altLang="zh-TW" sz="2000" b="1" dirty="0" smtClean="0">
                <a:solidFill>
                  <a:schemeClr val="accent6">
                    <a:lumMod val="50000"/>
                  </a:schemeClr>
                </a:solidFill>
                <a:latin typeface="標楷體" pitchFamily="65" charset="-120"/>
                <a:ea typeface="標楷體" pitchFamily="65" charset="-120"/>
              </a:rPr>
              <a:t>說明</a:t>
            </a:r>
            <a:r>
              <a:rPr lang="en-US" altLang="zh-TW" sz="2000" b="1" dirty="0" smtClean="0">
                <a:solidFill>
                  <a:schemeClr val="accent6">
                    <a:lumMod val="50000"/>
                  </a:schemeClr>
                </a:solidFill>
                <a:latin typeface="標楷體" pitchFamily="65" charset="-120"/>
                <a:ea typeface="標楷體" pitchFamily="65" charset="-120"/>
              </a:rPr>
              <a:t>:</a:t>
            </a:r>
          </a:p>
          <a:p>
            <a:pPr>
              <a:lnSpc>
                <a:spcPct val="120000"/>
              </a:lnSpc>
            </a:pPr>
            <a:r>
              <a:rPr lang="en-US" altLang="zh-TW" sz="2000" b="1" dirty="0" smtClean="0">
                <a:solidFill>
                  <a:schemeClr val="accent6">
                    <a:lumMod val="50000"/>
                  </a:schemeClr>
                </a:solidFill>
                <a:latin typeface="標楷體" pitchFamily="65" charset="-120"/>
                <a:ea typeface="標楷體" pitchFamily="65" charset="-120"/>
              </a:rPr>
              <a:t>1.</a:t>
            </a:r>
            <a:r>
              <a:rPr lang="zh-TW" altLang="zh-TW" sz="2000" b="1" dirty="0" smtClean="0">
                <a:solidFill>
                  <a:schemeClr val="accent6">
                    <a:lumMod val="50000"/>
                  </a:schemeClr>
                </a:solidFill>
                <a:latin typeface="標楷體" pitchFamily="65" charset="-120"/>
                <a:ea typeface="標楷體" pitchFamily="65" charset="-120"/>
              </a:rPr>
              <a:t>由資訊平台計算出本會於</a:t>
            </a:r>
            <a:r>
              <a:rPr lang="zh-TW" altLang="en-US" sz="2000" b="1" dirty="0" smtClean="0">
                <a:solidFill>
                  <a:schemeClr val="accent6">
                    <a:lumMod val="50000"/>
                  </a:schemeClr>
                </a:solidFill>
                <a:latin typeface="標楷體" pitchFamily="65" charset="-120"/>
                <a:ea typeface="標楷體" pitchFamily="65" charset="-120"/>
              </a:rPr>
              <a:t>三個專</a:t>
            </a:r>
            <a:r>
              <a:rPr lang="zh-TW" altLang="zh-TW" sz="2000" b="1" dirty="0" smtClean="0">
                <a:solidFill>
                  <a:schemeClr val="accent6">
                    <a:lumMod val="50000"/>
                  </a:schemeClr>
                </a:solidFill>
                <a:latin typeface="標楷體" pitchFamily="65" charset="-120"/>
                <a:ea typeface="標楷體" pitchFamily="65" charset="-120"/>
              </a:rPr>
              <a:t>區休耕地活化面積為</a:t>
            </a:r>
            <a:r>
              <a:rPr lang="en-US" altLang="zh-TW" sz="2000" b="1" dirty="0" smtClean="0">
                <a:solidFill>
                  <a:schemeClr val="accent6">
                    <a:lumMod val="50000"/>
                  </a:schemeClr>
                </a:solidFill>
                <a:latin typeface="標楷體" pitchFamily="65" charset="-120"/>
                <a:ea typeface="標楷體" pitchFamily="65" charset="-120"/>
              </a:rPr>
              <a:t>0</a:t>
            </a:r>
            <a:r>
              <a:rPr lang="zh-TW" altLang="zh-TW" sz="2000" b="1" dirty="0" smtClean="0">
                <a:solidFill>
                  <a:schemeClr val="accent6">
                    <a:lumMod val="50000"/>
                  </a:schemeClr>
                </a:solidFill>
                <a:latin typeface="標楷體" pitchFamily="65" charset="-120"/>
                <a:ea typeface="標楷體" pitchFamily="65" charset="-120"/>
              </a:rPr>
              <a:t>公頃，原因為本專區</a:t>
            </a:r>
            <a:endParaRPr lang="en-US" altLang="zh-TW" sz="2000" b="1" dirty="0" smtClean="0">
              <a:solidFill>
                <a:schemeClr val="accent6">
                  <a:lumMod val="50000"/>
                </a:schemeClr>
              </a:solidFill>
              <a:latin typeface="標楷體" pitchFamily="65" charset="-120"/>
              <a:ea typeface="標楷體" pitchFamily="65" charset="-120"/>
            </a:endParaRPr>
          </a:p>
          <a:p>
            <a:pPr>
              <a:lnSpc>
                <a:spcPct val="120000"/>
              </a:lnSpc>
            </a:pPr>
            <a:r>
              <a:rPr lang="zh-TW" altLang="en-US" sz="2000" b="1" dirty="0" smtClean="0">
                <a:solidFill>
                  <a:schemeClr val="accent6">
                    <a:lumMod val="50000"/>
                  </a:schemeClr>
                </a:solidFill>
                <a:latin typeface="標楷體" pitchFamily="65" charset="-120"/>
                <a:ea typeface="標楷體" pitchFamily="65" charset="-120"/>
              </a:rPr>
              <a:t>  </a:t>
            </a:r>
            <a:r>
              <a:rPr lang="zh-TW" altLang="zh-TW" sz="2000" b="1" dirty="0" smtClean="0">
                <a:solidFill>
                  <a:schemeClr val="accent6">
                    <a:lumMod val="50000"/>
                  </a:schemeClr>
                </a:solidFill>
                <a:latin typeface="標楷體" pitchFamily="65" charset="-120"/>
                <a:ea typeface="標楷體" pitchFamily="65" charset="-120"/>
              </a:rPr>
              <a:t>內因農作物關係並無休耕地。 </a:t>
            </a:r>
          </a:p>
          <a:p>
            <a:pPr>
              <a:lnSpc>
                <a:spcPct val="120000"/>
              </a:lnSpc>
            </a:pPr>
            <a:r>
              <a:rPr lang="en-US" altLang="zh-TW" sz="2000" b="1" dirty="0" smtClean="0">
                <a:solidFill>
                  <a:schemeClr val="accent6">
                    <a:lumMod val="50000"/>
                  </a:schemeClr>
                </a:solidFill>
                <a:latin typeface="標楷體" pitchFamily="65" charset="-120"/>
                <a:ea typeface="標楷體" pitchFamily="65" charset="-120"/>
              </a:rPr>
              <a:t>2.</a:t>
            </a:r>
            <a:r>
              <a:rPr lang="zh-TW" altLang="zh-TW" sz="2000" b="1" dirty="0" smtClean="0">
                <a:solidFill>
                  <a:schemeClr val="accent6">
                    <a:lumMod val="50000"/>
                  </a:schemeClr>
                </a:solidFill>
                <a:latin typeface="標楷體" pitchFamily="65" charset="-120"/>
                <a:ea typeface="標楷體" pitchFamily="65" charset="-120"/>
              </a:rPr>
              <a:t>國土學會依據農糧署</a:t>
            </a:r>
            <a:r>
              <a:rPr lang="en-US" altLang="zh-TW" sz="2000" b="1" dirty="0" smtClean="0">
                <a:solidFill>
                  <a:schemeClr val="accent6">
                    <a:lumMod val="50000"/>
                  </a:schemeClr>
                </a:solidFill>
                <a:latin typeface="標楷體" pitchFamily="65" charset="-120"/>
                <a:ea typeface="標楷體" pitchFamily="65" charset="-120"/>
              </a:rPr>
              <a:t>(</a:t>
            </a:r>
            <a:r>
              <a:rPr lang="zh-TW" altLang="zh-TW" sz="2000" b="1" dirty="0" smtClean="0">
                <a:solidFill>
                  <a:schemeClr val="accent6">
                    <a:lumMod val="50000"/>
                  </a:schemeClr>
                </a:solidFill>
                <a:latin typeface="標楷體" pitchFamily="65" charset="-120"/>
                <a:ea typeface="標楷體" pitchFamily="65" charset="-120"/>
              </a:rPr>
              <a:t>休耕地</a:t>
            </a:r>
            <a:r>
              <a:rPr lang="en-US" altLang="zh-TW" sz="2000" b="1" dirty="0" smtClean="0">
                <a:solidFill>
                  <a:schemeClr val="accent6">
                    <a:lumMod val="50000"/>
                  </a:schemeClr>
                </a:solidFill>
                <a:latin typeface="標楷體" pitchFamily="65" charset="-120"/>
                <a:ea typeface="標楷體" pitchFamily="65" charset="-120"/>
              </a:rPr>
              <a:t>)</a:t>
            </a:r>
            <a:r>
              <a:rPr lang="zh-TW" altLang="en-US" sz="2000" b="1" dirty="0" smtClean="0">
                <a:solidFill>
                  <a:schemeClr val="accent6">
                    <a:lumMod val="50000"/>
                  </a:schemeClr>
                </a:solidFill>
                <a:latin typeface="標楷體" pitchFamily="65" charset="-120"/>
                <a:ea typeface="標楷體" pitchFamily="65" charset="-120"/>
              </a:rPr>
              <a:t>提供</a:t>
            </a:r>
            <a:r>
              <a:rPr lang="zh-TW" altLang="zh-TW" sz="2000" b="1" dirty="0" smtClean="0">
                <a:solidFill>
                  <a:schemeClr val="accent6">
                    <a:lumMod val="50000"/>
                  </a:schemeClr>
                </a:solidFill>
                <a:latin typeface="標楷體" pitchFamily="65" charset="-120"/>
                <a:ea typeface="標楷體" pitchFamily="65" charset="-120"/>
              </a:rPr>
              <a:t>為主，農會增刪者為輔取得的資料，計</a:t>
            </a:r>
            <a:endParaRPr lang="en-US" altLang="zh-TW" sz="2000" b="1" dirty="0" smtClean="0">
              <a:solidFill>
                <a:schemeClr val="accent6">
                  <a:lumMod val="50000"/>
                </a:schemeClr>
              </a:solidFill>
              <a:latin typeface="標楷體" pitchFamily="65" charset="-120"/>
              <a:ea typeface="標楷體" pitchFamily="65" charset="-120"/>
            </a:endParaRPr>
          </a:p>
          <a:p>
            <a:pPr>
              <a:lnSpc>
                <a:spcPct val="120000"/>
              </a:lnSpc>
            </a:pPr>
            <a:r>
              <a:rPr lang="zh-TW" altLang="en-US" sz="2000" b="1" dirty="0" smtClean="0">
                <a:solidFill>
                  <a:schemeClr val="accent6">
                    <a:lumMod val="50000"/>
                  </a:schemeClr>
                </a:solidFill>
                <a:latin typeface="標楷體" pitchFamily="65" charset="-120"/>
                <a:ea typeface="標楷體" pitchFamily="65" charset="-120"/>
              </a:rPr>
              <a:t>  </a:t>
            </a:r>
            <a:r>
              <a:rPr lang="zh-TW" altLang="zh-TW" sz="2000" b="1" dirty="0" smtClean="0">
                <a:solidFill>
                  <a:schemeClr val="accent6">
                    <a:lumMod val="50000"/>
                  </a:schemeClr>
                </a:solidFill>
                <a:latin typeface="標楷體" pitchFamily="65" charset="-120"/>
                <a:ea typeface="標楷體" pitchFamily="65" charset="-120"/>
              </a:rPr>
              <a:t>算出本會</a:t>
            </a:r>
            <a:r>
              <a:rPr lang="zh-TW" altLang="en-US" sz="2000" b="1" dirty="0" smtClean="0">
                <a:solidFill>
                  <a:schemeClr val="accent6">
                    <a:lumMod val="50000"/>
                  </a:schemeClr>
                </a:solidFill>
                <a:latin typeface="標楷體" pitchFamily="65" charset="-120"/>
                <a:ea typeface="標楷體" pitchFamily="65" charset="-120"/>
              </a:rPr>
              <a:t>三專區</a:t>
            </a:r>
            <a:r>
              <a:rPr lang="zh-TW" altLang="zh-TW" sz="2000" b="1" dirty="0" smtClean="0">
                <a:solidFill>
                  <a:schemeClr val="accent6">
                    <a:lumMod val="50000"/>
                  </a:schemeClr>
                </a:solidFill>
                <a:latin typeface="標楷體" pitchFamily="65" charset="-120"/>
                <a:ea typeface="標楷體" pitchFamily="65" charset="-120"/>
              </a:rPr>
              <a:t>並無休耕地。 </a:t>
            </a:r>
          </a:p>
          <a:p>
            <a:pPr>
              <a:lnSpc>
                <a:spcPct val="120000"/>
              </a:lnSpc>
            </a:pPr>
            <a:r>
              <a:rPr lang="en-US" altLang="zh-TW" sz="2000" b="1" dirty="0" smtClean="0">
                <a:solidFill>
                  <a:schemeClr val="accent6">
                    <a:lumMod val="50000"/>
                  </a:schemeClr>
                </a:solidFill>
                <a:latin typeface="標楷體" pitchFamily="65" charset="-120"/>
                <a:ea typeface="標楷體" pitchFamily="65" charset="-120"/>
              </a:rPr>
              <a:t>3.</a:t>
            </a:r>
            <a:r>
              <a:rPr lang="zh-TW" altLang="zh-TW" sz="2000" b="1" dirty="0" smtClean="0">
                <a:solidFill>
                  <a:schemeClr val="accent6">
                    <a:lumMod val="50000"/>
                  </a:schemeClr>
                </a:solidFill>
                <a:latin typeface="標楷體" pitchFamily="65" charset="-120"/>
                <a:ea typeface="標楷體" pitchFamily="65" charset="-120"/>
              </a:rPr>
              <a:t>本會</a:t>
            </a:r>
            <a:r>
              <a:rPr lang="en-US" altLang="zh-TW" sz="2000" b="1" dirty="0" smtClean="0">
                <a:solidFill>
                  <a:schemeClr val="accent6">
                    <a:lumMod val="50000"/>
                  </a:schemeClr>
                </a:solidFill>
                <a:latin typeface="標楷體" pitchFamily="65" charset="-120"/>
                <a:ea typeface="標楷體" pitchFamily="65" charset="-120"/>
              </a:rPr>
              <a:t>(103</a:t>
            </a:r>
            <a:r>
              <a:rPr lang="zh-TW" altLang="zh-TW" sz="2000" b="1" dirty="0" smtClean="0">
                <a:solidFill>
                  <a:schemeClr val="accent6">
                    <a:lumMod val="50000"/>
                  </a:schemeClr>
                </a:solidFill>
                <a:latin typeface="標楷體" pitchFamily="65" charset="-120"/>
                <a:ea typeface="標楷體" pitchFamily="65" charset="-120"/>
              </a:rPr>
              <a:t>年</a:t>
            </a:r>
            <a:r>
              <a:rPr lang="en-US" altLang="zh-TW" sz="2000" b="1" dirty="0" smtClean="0">
                <a:solidFill>
                  <a:schemeClr val="accent6">
                    <a:lumMod val="50000"/>
                  </a:schemeClr>
                </a:solidFill>
                <a:latin typeface="標楷體" pitchFamily="65" charset="-120"/>
                <a:ea typeface="標楷體" pitchFamily="65" charset="-120"/>
              </a:rPr>
              <a:t>)</a:t>
            </a:r>
            <a:r>
              <a:rPr lang="zh-TW" altLang="zh-TW" sz="2000" b="1" dirty="0" smtClean="0">
                <a:solidFill>
                  <a:schemeClr val="accent6">
                    <a:lumMod val="50000"/>
                  </a:schemeClr>
                </a:solidFill>
                <a:latin typeface="標楷體" pitchFamily="65" charset="-120"/>
                <a:ea typeface="標楷體" pitchFamily="65" charset="-120"/>
              </a:rPr>
              <a:t>已經詢問當地公所、市政府、台中區農糧署等單位調查後後</a:t>
            </a:r>
            <a:endParaRPr lang="en-US" altLang="zh-TW" sz="2000" b="1" dirty="0" smtClean="0">
              <a:solidFill>
                <a:schemeClr val="accent6">
                  <a:lumMod val="50000"/>
                </a:schemeClr>
              </a:solidFill>
              <a:latin typeface="標楷體" pitchFamily="65" charset="-120"/>
              <a:ea typeface="標楷體" pitchFamily="65" charset="-120"/>
            </a:endParaRPr>
          </a:p>
          <a:p>
            <a:pPr>
              <a:lnSpc>
                <a:spcPct val="120000"/>
              </a:lnSpc>
            </a:pPr>
            <a:r>
              <a:rPr lang="zh-TW" altLang="en-US" sz="2000" b="1" dirty="0" smtClean="0">
                <a:solidFill>
                  <a:schemeClr val="accent6">
                    <a:lumMod val="50000"/>
                  </a:schemeClr>
                </a:solidFill>
                <a:latin typeface="標楷體" pitchFamily="65" charset="-120"/>
                <a:ea typeface="標楷體" pitchFamily="65" charset="-120"/>
              </a:rPr>
              <a:t>  </a:t>
            </a:r>
            <a:r>
              <a:rPr lang="zh-TW" altLang="zh-TW" sz="2000" b="1" dirty="0" smtClean="0">
                <a:solidFill>
                  <a:schemeClr val="accent6">
                    <a:lumMod val="50000"/>
                  </a:schemeClr>
                </a:solidFill>
                <a:latin typeface="標楷體" pitchFamily="65" charset="-120"/>
                <a:ea typeface="標楷體" pitchFamily="65" charset="-120"/>
              </a:rPr>
              <a:t>並無休耕地。</a:t>
            </a:r>
            <a:r>
              <a:rPr lang="en-US" altLang="zh-TW" sz="2000" b="1" dirty="0" smtClean="0">
                <a:solidFill>
                  <a:schemeClr val="accent6">
                    <a:lumMod val="50000"/>
                  </a:schemeClr>
                </a:solidFill>
                <a:latin typeface="標楷體" pitchFamily="65" charset="-120"/>
                <a:ea typeface="標楷體" pitchFamily="65" charset="-120"/>
              </a:rPr>
              <a:t>(</a:t>
            </a:r>
            <a:r>
              <a:rPr lang="zh-TW" altLang="zh-TW" sz="2000" b="1" dirty="0" smtClean="0">
                <a:solidFill>
                  <a:schemeClr val="accent6">
                    <a:lumMod val="50000"/>
                  </a:schemeClr>
                </a:solidFill>
                <a:latin typeface="標楷體" pitchFamily="65" charset="-120"/>
                <a:ea typeface="標楷體" pitchFamily="65" charset="-120"/>
              </a:rPr>
              <a:t>因此自評為</a:t>
            </a:r>
            <a:r>
              <a:rPr lang="en-US" altLang="zh-TW" sz="2000" b="1" dirty="0" smtClean="0">
                <a:solidFill>
                  <a:schemeClr val="accent6">
                    <a:lumMod val="50000"/>
                  </a:schemeClr>
                </a:solidFill>
                <a:latin typeface="標楷體" pitchFamily="65" charset="-120"/>
                <a:ea typeface="標楷體" pitchFamily="65" charset="-120"/>
              </a:rPr>
              <a:t>10</a:t>
            </a:r>
            <a:r>
              <a:rPr lang="zh-TW" altLang="zh-TW" sz="2000" b="1" dirty="0" smtClean="0">
                <a:solidFill>
                  <a:schemeClr val="accent6">
                    <a:lumMod val="50000"/>
                  </a:schemeClr>
                </a:solidFill>
                <a:latin typeface="標楷體" pitchFamily="65" charset="-120"/>
                <a:ea typeface="標楷體" pitchFamily="65" charset="-120"/>
              </a:rPr>
              <a:t>分</a:t>
            </a:r>
            <a:r>
              <a:rPr lang="en-US" altLang="zh-TW" sz="2000" b="1" dirty="0" smtClean="0">
                <a:solidFill>
                  <a:schemeClr val="accent6">
                    <a:lumMod val="50000"/>
                  </a:schemeClr>
                </a:solidFill>
                <a:latin typeface="標楷體" pitchFamily="65" charset="-120"/>
                <a:ea typeface="標楷體" pitchFamily="65" charset="-120"/>
              </a:rPr>
              <a:t>)</a:t>
            </a:r>
            <a:endParaRPr lang="zh-TW" altLang="zh-TW" sz="2000" b="1" dirty="0" smtClean="0">
              <a:solidFill>
                <a:schemeClr val="accent6">
                  <a:lumMod val="50000"/>
                </a:schemeClr>
              </a:solidFill>
              <a:latin typeface="標楷體" pitchFamily="65" charset="-120"/>
              <a:ea typeface="標楷體" pitchFamily="65" charset="-120"/>
            </a:endParaRPr>
          </a:p>
        </p:txBody>
      </p:sp>
    </p:spTree>
    <p:extLst>
      <p:ext uri="{BB962C8B-B14F-4D97-AF65-F5344CB8AC3E}">
        <p14:creationId xmlns:p14="http://schemas.microsoft.com/office/powerpoint/2010/main" val="3780662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關鍵績效指標</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安全認驗證</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第一專區</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568744268"/>
              </p:ext>
            </p:extLst>
          </p:nvPr>
        </p:nvGraphicFramePr>
        <p:xfrm>
          <a:off x="251520" y="836712"/>
          <a:ext cx="8640960" cy="3338944"/>
        </p:xfrm>
        <a:graphic>
          <a:graphicData uri="http://schemas.openxmlformats.org/drawingml/2006/table">
            <a:tbl>
              <a:tblPr firstRow="1" bandRow="1">
                <a:tableStyleId>{5C22544A-7EE6-4342-B048-85BDC9FD1C3A}</a:tableStyleId>
              </a:tblPr>
              <a:tblGrid>
                <a:gridCol w="1584176"/>
                <a:gridCol w="5616624"/>
                <a:gridCol w="720080"/>
                <a:gridCol w="720080"/>
              </a:tblGrid>
              <a:tr h="370840">
                <a:tc gridSpan="4">
                  <a:txBody>
                    <a:bodyPr/>
                    <a:lstStyle/>
                    <a:p>
                      <a:r>
                        <a:rPr lang="en-US" altLang="zh-TW" sz="2000" dirty="0" smtClean="0">
                          <a:solidFill>
                            <a:srgbClr val="FFFF00"/>
                          </a:solidFill>
                          <a:latin typeface="微軟正黑體" pitchFamily="34" charset="-120"/>
                          <a:ea typeface="微軟正黑體" pitchFamily="34" charset="-120"/>
                        </a:rPr>
                        <a:t>3.</a:t>
                      </a:r>
                      <a:r>
                        <a:rPr lang="zh-TW" altLang="en-US" sz="2000" dirty="0" smtClean="0">
                          <a:solidFill>
                            <a:srgbClr val="FFFF00"/>
                          </a:solidFill>
                          <a:latin typeface="微軟正黑體" pitchFamily="34" charset="-120"/>
                          <a:ea typeface="微軟正黑體" pitchFamily="34" charset="-120"/>
                        </a:rPr>
                        <a:t>安全認驗證</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評鑑項目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評分方式</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配分</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自評</a:t>
                      </a:r>
                      <a:endParaRPr lang="zh-TW" altLang="en-US" dirty="0">
                        <a:latin typeface="微軟正黑體" pitchFamily="34" charset="-120"/>
                        <a:ea typeface="微軟正黑體" pitchFamily="34" charset="-12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吉園圃標章、產銷履歷及</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有機之認驗證面積</a:t>
                      </a:r>
                      <a:endParaRPr lang="zh-TW" altLang="en-US" sz="18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a:txBody>
                  <a:tcPr/>
                </a:tc>
                <a:tc>
                  <a:txBody>
                    <a:bodyPr/>
                    <a:lstStyle/>
                    <a:p>
                      <a:pPr algn="l">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45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取得吉園圃標章面積，每</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2</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公頃得</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endParaRPr>
                    </a:p>
                    <a:p>
                      <a:pPr algn="l">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通過產銷履歷驗證面積，每</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公頃得</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endParaRPr>
                    </a:p>
                    <a:p>
                      <a:pPr algn="l">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通過有機驗證面積，每</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0.5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公頃得</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endParaRPr>
                    </a:p>
                    <a:p>
                      <a:pPr marL="542925" indent="-542925" algn="just">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當年度規劃並執行產銷履歷或有機驗證，已向 驗證機構提出申請並獲受理，但尚未通過驗證者，由評鑑委員依執行情形給分，最高不得超過前項給分標 準</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1/2</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a:t>
                      </a:r>
                      <a:endParaRPr lang="en-US" altLang="zh-TW" sz="18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t>40</a:t>
                      </a:r>
                      <a:endParaRPr lang="zh-TW" altLang="en-US" dirty="0"/>
                    </a:p>
                  </a:txBody>
                  <a:tcPr anchor="ctr"/>
                </a:tc>
                <a:tc>
                  <a:txBody>
                    <a:bodyPr/>
                    <a:lstStyle/>
                    <a:p>
                      <a:r>
                        <a:rPr lang="en-US" altLang="zh-TW" dirty="0" smtClean="0"/>
                        <a:t>45</a:t>
                      </a:r>
                      <a:endParaRPr lang="zh-TW" altLang="en-US" dirty="0"/>
                    </a:p>
                  </a:txBody>
                  <a:tcPr anchor="ctr"/>
                </a:tc>
              </a:tr>
            </a:tbl>
          </a:graphicData>
        </a:graphic>
      </p:graphicFrame>
      <p:sp>
        <p:nvSpPr>
          <p:cNvPr id="9" name="文字方塊 8"/>
          <p:cNvSpPr txBox="1"/>
          <p:nvPr/>
        </p:nvSpPr>
        <p:spPr>
          <a:xfrm>
            <a:off x="251520" y="4293096"/>
            <a:ext cx="8640960" cy="1938992"/>
          </a:xfrm>
          <a:prstGeom prst="rect">
            <a:avLst/>
          </a:prstGeom>
          <a:noFill/>
        </p:spPr>
        <p:txBody>
          <a:bodyPr wrap="square" rtlCol="0">
            <a:spAutoFit/>
          </a:bodyPr>
          <a:lstStyle/>
          <a:p>
            <a:pPr>
              <a:lnSpc>
                <a:spcPct val="150000"/>
              </a:lnSpc>
            </a:pPr>
            <a:r>
              <a:rPr lang="zh-TW" altLang="zh-TW" sz="2000" b="1" dirty="0" smtClean="0">
                <a:solidFill>
                  <a:srgbClr val="FF0000"/>
                </a:solidFill>
                <a:latin typeface="標楷體" pitchFamily="65" charset="-120"/>
                <a:ea typeface="標楷體" pitchFamily="65" charset="-120"/>
              </a:rPr>
              <a:t>得分</a:t>
            </a:r>
            <a:r>
              <a:rPr lang="en-US" altLang="zh-TW" sz="2000" b="1" dirty="0" smtClean="0">
                <a:solidFill>
                  <a:srgbClr val="FF0000"/>
                </a:solidFill>
                <a:latin typeface="標楷體" pitchFamily="65" charset="-120"/>
                <a:ea typeface="標楷體" pitchFamily="65" charset="-120"/>
              </a:rPr>
              <a:t>:45</a:t>
            </a:r>
            <a:r>
              <a:rPr lang="zh-TW" altLang="zh-TW" sz="2000" b="1" dirty="0" smtClean="0">
                <a:solidFill>
                  <a:srgbClr val="FF0000"/>
                </a:solidFill>
                <a:latin typeface="標楷體" pitchFamily="65" charset="-120"/>
                <a:ea typeface="標楷體" pitchFamily="65" charset="-120"/>
              </a:rPr>
              <a:t>分</a:t>
            </a:r>
            <a:endParaRPr lang="en-US" altLang="zh-TW" sz="2000" b="1" dirty="0" smtClean="0">
              <a:solidFill>
                <a:srgbClr val="FF0000"/>
              </a:solidFill>
              <a:latin typeface="標楷體" pitchFamily="65" charset="-120"/>
              <a:ea typeface="標楷體" pitchFamily="65" charset="-120"/>
            </a:endParaRPr>
          </a:p>
          <a:p>
            <a:pPr lvl="0">
              <a:lnSpc>
                <a:spcPct val="150000"/>
              </a:lnSpc>
            </a:pPr>
            <a:r>
              <a:rPr lang="zh-TW" altLang="zh-TW" sz="2000" b="1" dirty="0" smtClean="0">
                <a:latin typeface="標楷體" pitchFamily="65" charset="-120"/>
                <a:ea typeface="標楷體" pitchFamily="65" charset="-120"/>
              </a:rPr>
              <a:t>吉園圃標章面積：得分</a:t>
            </a:r>
            <a:r>
              <a:rPr lang="en-US" altLang="zh-TW" sz="2000" b="1" dirty="0" smtClean="0">
                <a:latin typeface="標楷體" pitchFamily="65" charset="-120"/>
                <a:ea typeface="標楷體" pitchFamily="65" charset="-120"/>
              </a:rPr>
              <a:t>28</a:t>
            </a:r>
            <a:r>
              <a:rPr lang="zh-TW" altLang="zh-TW" sz="2000" b="1" dirty="0" smtClean="0">
                <a:latin typeface="標楷體" pitchFamily="65" charset="-120"/>
                <a:ea typeface="標楷體" pitchFamily="65" charset="-120"/>
              </a:rPr>
              <a:t>分</a:t>
            </a:r>
            <a:r>
              <a:rPr lang="zh-TW" altLang="en-US" sz="2000" b="1" dirty="0" smtClean="0">
                <a:latin typeface="標楷體" pitchFamily="65" charset="-120"/>
                <a:ea typeface="標楷體" pitchFamily="65" charset="-120"/>
              </a:rPr>
              <a:t> </a:t>
            </a:r>
            <a:r>
              <a:rPr lang="en-US" altLang="zh-TW" sz="2000" b="1" dirty="0" smtClean="0">
                <a:latin typeface="標楷體" pitchFamily="65" charset="-120"/>
                <a:ea typeface="標楷體" pitchFamily="65" charset="-120"/>
              </a:rPr>
              <a:t>(56.49</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÷2=28.245)</a:t>
            </a:r>
            <a:endParaRPr lang="zh-TW" altLang="zh-TW" sz="2000" b="1" dirty="0" smtClean="0">
              <a:latin typeface="標楷體" pitchFamily="65" charset="-120"/>
              <a:ea typeface="標楷體" pitchFamily="65" charset="-120"/>
            </a:endParaRPr>
          </a:p>
          <a:p>
            <a:pPr lvl="0">
              <a:lnSpc>
                <a:spcPct val="150000"/>
              </a:lnSpc>
            </a:pPr>
            <a:r>
              <a:rPr lang="zh-TW" altLang="zh-TW" sz="2000" b="1" dirty="0" smtClean="0">
                <a:latin typeface="標楷體" pitchFamily="65" charset="-120"/>
                <a:ea typeface="標楷體" pitchFamily="65" charset="-120"/>
              </a:rPr>
              <a:t>產銷履歷面積：得分</a:t>
            </a:r>
            <a:r>
              <a:rPr lang="en-US" altLang="zh-TW" sz="2000" b="1" dirty="0" smtClean="0">
                <a:latin typeface="標楷體" pitchFamily="65" charset="-120"/>
                <a:ea typeface="標楷體" pitchFamily="65" charset="-120"/>
              </a:rPr>
              <a:t>36</a:t>
            </a:r>
            <a:r>
              <a:rPr lang="zh-TW" altLang="zh-TW" sz="2000" b="1" dirty="0" smtClean="0">
                <a:latin typeface="標楷體" pitchFamily="65" charset="-120"/>
                <a:ea typeface="標楷體" pitchFamily="65" charset="-120"/>
              </a:rPr>
              <a:t>分</a:t>
            </a:r>
            <a:r>
              <a:rPr lang="zh-TW" altLang="en-US" sz="2000" b="1" dirty="0" smtClean="0">
                <a:latin typeface="標楷體" pitchFamily="65" charset="-120"/>
                <a:ea typeface="標楷體" pitchFamily="65" charset="-120"/>
              </a:rPr>
              <a:t>   </a:t>
            </a:r>
            <a:r>
              <a:rPr lang="en-US" altLang="zh-TW" sz="2000" b="1" dirty="0" smtClean="0">
                <a:latin typeface="標楷體" pitchFamily="65" charset="-120"/>
                <a:ea typeface="標楷體" pitchFamily="65" charset="-120"/>
              </a:rPr>
              <a:t>(35.84</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x1=35.84)</a:t>
            </a:r>
            <a:endParaRPr lang="zh-TW" altLang="zh-TW" sz="2000" b="1" dirty="0" smtClean="0">
              <a:latin typeface="標楷體" pitchFamily="65" charset="-120"/>
              <a:ea typeface="標楷體" pitchFamily="65" charset="-120"/>
            </a:endParaRPr>
          </a:p>
          <a:p>
            <a:pPr lvl="0">
              <a:lnSpc>
                <a:spcPct val="150000"/>
              </a:lnSpc>
            </a:pPr>
            <a:r>
              <a:rPr lang="zh-TW" altLang="zh-TW" sz="2000" b="1" dirty="0" smtClean="0">
                <a:latin typeface="標楷體" pitchFamily="65" charset="-120"/>
                <a:ea typeface="標楷體" pitchFamily="65" charset="-120"/>
              </a:rPr>
              <a:t>有機驗證面積：得分</a:t>
            </a:r>
            <a:r>
              <a:rPr lang="en-US" altLang="zh-TW" sz="2000" b="1" dirty="0" smtClean="0">
                <a:latin typeface="標楷體" pitchFamily="65" charset="-120"/>
                <a:ea typeface="標楷體" pitchFamily="65" charset="-120"/>
              </a:rPr>
              <a:t>2</a:t>
            </a:r>
            <a:r>
              <a:rPr lang="zh-TW" altLang="zh-TW" sz="2000" b="1" dirty="0" smtClean="0">
                <a:latin typeface="標楷體" pitchFamily="65" charset="-120"/>
                <a:ea typeface="標楷體" pitchFamily="65" charset="-120"/>
              </a:rPr>
              <a:t>分</a:t>
            </a:r>
            <a:r>
              <a:rPr lang="zh-TW" altLang="en-US" sz="2000" b="1" dirty="0" smtClean="0">
                <a:latin typeface="標楷體" pitchFamily="65" charset="-120"/>
                <a:ea typeface="標楷體" pitchFamily="65" charset="-120"/>
              </a:rPr>
              <a:t>    </a:t>
            </a:r>
            <a:r>
              <a:rPr lang="en-US" altLang="zh-TW" sz="2000" b="1" dirty="0" smtClean="0">
                <a:latin typeface="標楷體" pitchFamily="65" charset="-120"/>
                <a:ea typeface="標楷體" pitchFamily="65" charset="-120"/>
              </a:rPr>
              <a:t>(0.93</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÷0.5=1.86)</a:t>
            </a:r>
          </a:p>
        </p:txBody>
      </p:sp>
    </p:spTree>
    <p:extLst>
      <p:ext uri="{BB962C8B-B14F-4D97-AF65-F5344CB8AC3E}">
        <p14:creationId xmlns:p14="http://schemas.microsoft.com/office/powerpoint/2010/main" val="1611030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關鍵績效指標</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安全認驗證</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第二專區</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568744268"/>
              </p:ext>
            </p:extLst>
          </p:nvPr>
        </p:nvGraphicFramePr>
        <p:xfrm>
          <a:off x="251520" y="836712"/>
          <a:ext cx="8640960" cy="3338944"/>
        </p:xfrm>
        <a:graphic>
          <a:graphicData uri="http://schemas.openxmlformats.org/drawingml/2006/table">
            <a:tbl>
              <a:tblPr firstRow="1" bandRow="1">
                <a:tableStyleId>{5C22544A-7EE6-4342-B048-85BDC9FD1C3A}</a:tableStyleId>
              </a:tblPr>
              <a:tblGrid>
                <a:gridCol w="1584176"/>
                <a:gridCol w="5616624"/>
                <a:gridCol w="720080"/>
                <a:gridCol w="720080"/>
              </a:tblGrid>
              <a:tr h="370840">
                <a:tc gridSpan="4">
                  <a:txBody>
                    <a:bodyPr/>
                    <a:lstStyle/>
                    <a:p>
                      <a:r>
                        <a:rPr lang="en-US" altLang="zh-TW" sz="2000" dirty="0" smtClean="0">
                          <a:solidFill>
                            <a:srgbClr val="FFFF00"/>
                          </a:solidFill>
                          <a:latin typeface="微軟正黑體" pitchFamily="34" charset="-120"/>
                          <a:ea typeface="微軟正黑體" pitchFamily="34" charset="-120"/>
                        </a:rPr>
                        <a:t>3.</a:t>
                      </a:r>
                      <a:r>
                        <a:rPr lang="zh-TW" altLang="en-US" sz="2000" dirty="0" smtClean="0">
                          <a:solidFill>
                            <a:srgbClr val="FFFF00"/>
                          </a:solidFill>
                          <a:latin typeface="微軟正黑體" pitchFamily="34" charset="-120"/>
                          <a:ea typeface="微軟正黑體" pitchFamily="34" charset="-120"/>
                        </a:rPr>
                        <a:t>安全認驗證</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評鑑項目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評分方式</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配分</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自評</a:t>
                      </a:r>
                      <a:endParaRPr lang="zh-TW" altLang="en-US" dirty="0">
                        <a:latin typeface="微軟正黑體" pitchFamily="34" charset="-120"/>
                        <a:ea typeface="微軟正黑體" pitchFamily="34" charset="-12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吉園圃標章、產銷履歷及</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有機之認驗證面積</a:t>
                      </a:r>
                      <a:endParaRPr lang="zh-TW" altLang="en-US" sz="18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a:txBody>
                  <a:tcPr/>
                </a:tc>
                <a:tc>
                  <a:txBody>
                    <a:bodyPr/>
                    <a:lstStyle/>
                    <a:p>
                      <a:pPr algn="l">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45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取得吉園圃標章面積，每</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2</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公頃得</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endParaRPr>
                    </a:p>
                    <a:p>
                      <a:pPr algn="l">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通過產銷履歷驗證面積，每</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公頃得</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endParaRPr>
                    </a:p>
                    <a:p>
                      <a:pPr algn="l">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通過有機驗證面積，每</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0.5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公頃得</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endParaRPr>
                    </a:p>
                    <a:p>
                      <a:pPr marL="542925" indent="-542925" algn="just">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當年度規劃並執行產銷履歷或有機驗證，已向 驗證機構提出申請並獲受理，但尚未通過驗證者，由評鑑委員依執行情形給分，最高不得超過前項給分標 準</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1/2</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a:t>
                      </a:r>
                      <a:endParaRPr lang="en-US" altLang="zh-TW" sz="18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t>40</a:t>
                      </a:r>
                      <a:endParaRPr lang="zh-TW" altLang="en-US" dirty="0"/>
                    </a:p>
                  </a:txBody>
                  <a:tcPr anchor="ctr"/>
                </a:tc>
                <a:tc>
                  <a:txBody>
                    <a:bodyPr/>
                    <a:lstStyle/>
                    <a:p>
                      <a:r>
                        <a:rPr lang="en-US" altLang="zh-TW" dirty="0" smtClean="0"/>
                        <a:t>45</a:t>
                      </a:r>
                      <a:endParaRPr lang="zh-TW" altLang="en-US" dirty="0"/>
                    </a:p>
                  </a:txBody>
                  <a:tcPr anchor="ctr"/>
                </a:tc>
              </a:tr>
            </a:tbl>
          </a:graphicData>
        </a:graphic>
      </p:graphicFrame>
      <p:sp>
        <p:nvSpPr>
          <p:cNvPr id="9" name="文字方塊 8"/>
          <p:cNvSpPr txBox="1"/>
          <p:nvPr/>
        </p:nvSpPr>
        <p:spPr>
          <a:xfrm>
            <a:off x="251520" y="4293096"/>
            <a:ext cx="8640960" cy="1938992"/>
          </a:xfrm>
          <a:prstGeom prst="rect">
            <a:avLst/>
          </a:prstGeom>
          <a:noFill/>
        </p:spPr>
        <p:txBody>
          <a:bodyPr wrap="square" rtlCol="0">
            <a:spAutoFit/>
          </a:bodyPr>
          <a:lstStyle/>
          <a:p>
            <a:pPr>
              <a:lnSpc>
                <a:spcPct val="150000"/>
              </a:lnSpc>
            </a:pPr>
            <a:r>
              <a:rPr lang="zh-TW" altLang="zh-TW" sz="2000" b="1" dirty="0" smtClean="0">
                <a:solidFill>
                  <a:srgbClr val="FF0000"/>
                </a:solidFill>
                <a:latin typeface="標楷體" pitchFamily="65" charset="-120"/>
                <a:ea typeface="標楷體" pitchFamily="65" charset="-120"/>
              </a:rPr>
              <a:t>得分</a:t>
            </a:r>
            <a:r>
              <a:rPr lang="en-US" altLang="zh-TW" sz="2000" b="1" dirty="0" smtClean="0">
                <a:solidFill>
                  <a:srgbClr val="FF0000"/>
                </a:solidFill>
                <a:latin typeface="標楷體" pitchFamily="65" charset="-120"/>
                <a:ea typeface="標楷體" pitchFamily="65" charset="-120"/>
              </a:rPr>
              <a:t>:45</a:t>
            </a:r>
            <a:r>
              <a:rPr lang="zh-TW" altLang="zh-TW" sz="2000" b="1" dirty="0" smtClean="0">
                <a:solidFill>
                  <a:srgbClr val="FF0000"/>
                </a:solidFill>
                <a:latin typeface="標楷體" pitchFamily="65" charset="-120"/>
                <a:ea typeface="標楷體" pitchFamily="65" charset="-120"/>
              </a:rPr>
              <a:t>分</a:t>
            </a:r>
            <a:endParaRPr lang="en-US" altLang="zh-TW" sz="2000" b="1" dirty="0" smtClean="0">
              <a:solidFill>
                <a:srgbClr val="FF0000"/>
              </a:solidFill>
              <a:latin typeface="標楷體" pitchFamily="65" charset="-120"/>
              <a:ea typeface="標楷體" pitchFamily="65" charset="-120"/>
            </a:endParaRPr>
          </a:p>
          <a:p>
            <a:pPr lvl="0">
              <a:lnSpc>
                <a:spcPct val="150000"/>
              </a:lnSpc>
            </a:pPr>
            <a:r>
              <a:rPr lang="zh-TW" altLang="zh-TW" sz="2000" b="1" dirty="0" smtClean="0">
                <a:latin typeface="標楷體" pitchFamily="65" charset="-120"/>
                <a:ea typeface="標楷體" pitchFamily="65" charset="-120"/>
              </a:rPr>
              <a:t>吉園圃標章面積：得分</a:t>
            </a:r>
            <a:r>
              <a:rPr lang="en-US" altLang="zh-TW" sz="2000" b="1" dirty="0" smtClean="0">
                <a:latin typeface="標楷體" pitchFamily="65" charset="-120"/>
                <a:ea typeface="標楷體" pitchFamily="65" charset="-120"/>
              </a:rPr>
              <a:t>5</a:t>
            </a:r>
            <a:r>
              <a:rPr lang="zh-TW" altLang="zh-TW" sz="2000" b="1" dirty="0" smtClean="0">
                <a:latin typeface="標楷體" pitchFamily="65" charset="-120"/>
                <a:ea typeface="標楷體" pitchFamily="65" charset="-120"/>
              </a:rPr>
              <a:t>分</a:t>
            </a:r>
            <a:r>
              <a:rPr lang="zh-TW" altLang="en-US" sz="2000" b="1" dirty="0" smtClean="0">
                <a:latin typeface="標楷體" pitchFamily="65" charset="-120"/>
                <a:ea typeface="標楷體" pitchFamily="65" charset="-120"/>
              </a:rPr>
              <a:t> </a:t>
            </a:r>
            <a:r>
              <a:rPr lang="en-US" altLang="zh-TW" sz="2000" b="1" dirty="0" smtClean="0">
                <a:latin typeface="標楷體" pitchFamily="65" charset="-120"/>
                <a:ea typeface="標楷體" pitchFamily="65" charset="-120"/>
              </a:rPr>
              <a:t>(9.49</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÷2=4.745)</a:t>
            </a:r>
            <a:endParaRPr lang="zh-TW" altLang="zh-TW" sz="2000" b="1" dirty="0" smtClean="0">
              <a:latin typeface="標楷體" pitchFamily="65" charset="-120"/>
              <a:ea typeface="標楷體" pitchFamily="65" charset="-120"/>
            </a:endParaRPr>
          </a:p>
          <a:p>
            <a:pPr lvl="0">
              <a:lnSpc>
                <a:spcPct val="150000"/>
              </a:lnSpc>
            </a:pPr>
            <a:r>
              <a:rPr lang="zh-TW" altLang="zh-TW" sz="2000" b="1" dirty="0" smtClean="0">
                <a:latin typeface="標楷體" pitchFamily="65" charset="-120"/>
                <a:ea typeface="標楷體" pitchFamily="65" charset="-120"/>
              </a:rPr>
              <a:t>產銷履歷面積：得分</a:t>
            </a:r>
            <a:r>
              <a:rPr lang="en-US" altLang="zh-TW" sz="2000" b="1" dirty="0" smtClean="0">
                <a:latin typeface="標楷體" pitchFamily="65" charset="-120"/>
                <a:ea typeface="標楷體" pitchFamily="65" charset="-120"/>
              </a:rPr>
              <a:t>37</a:t>
            </a:r>
            <a:r>
              <a:rPr lang="zh-TW" altLang="zh-TW" sz="2000" b="1" dirty="0" smtClean="0">
                <a:latin typeface="標楷體" pitchFamily="65" charset="-120"/>
                <a:ea typeface="標楷體" pitchFamily="65" charset="-120"/>
              </a:rPr>
              <a:t>分</a:t>
            </a:r>
            <a:r>
              <a:rPr lang="zh-TW" altLang="en-US" sz="2000" b="1" dirty="0" smtClean="0">
                <a:latin typeface="標楷體" pitchFamily="65" charset="-120"/>
                <a:ea typeface="標楷體" pitchFamily="65" charset="-120"/>
              </a:rPr>
              <a:t>  </a:t>
            </a:r>
            <a:r>
              <a:rPr lang="en-US" altLang="zh-TW" sz="2000" b="1" dirty="0" smtClean="0">
                <a:latin typeface="標楷體" pitchFamily="65" charset="-120"/>
                <a:ea typeface="標楷體" pitchFamily="65" charset="-120"/>
              </a:rPr>
              <a:t>(37.44</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x1=37.44)</a:t>
            </a:r>
            <a:endParaRPr lang="zh-TW" altLang="zh-TW" sz="2000" b="1" dirty="0" smtClean="0">
              <a:latin typeface="標楷體" pitchFamily="65" charset="-120"/>
              <a:ea typeface="標楷體" pitchFamily="65" charset="-120"/>
            </a:endParaRPr>
          </a:p>
          <a:p>
            <a:pPr lvl="0">
              <a:lnSpc>
                <a:spcPct val="150000"/>
              </a:lnSpc>
            </a:pPr>
            <a:r>
              <a:rPr lang="zh-TW" altLang="zh-TW" sz="2000" b="1" dirty="0" smtClean="0">
                <a:latin typeface="標楷體" pitchFamily="65" charset="-120"/>
                <a:ea typeface="標楷體" pitchFamily="65" charset="-120"/>
              </a:rPr>
              <a:t>有機驗證面積：得分</a:t>
            </a:r>
            <a:r>
              <a:rPr lang="en-US" altLang="zh-TW" sz="2000" b="1" dirty="0" smtClean="0">
                <a:latin typeface="標楷體" pitchFamily="65" charset="-120"/>
                <a:ea typeface="標楷體" pitchFamily="65" charset="-120"/>
              </a:rPr>
              <a:t>3</a:t>
            </a:r>
            <a:r>
              <a:rPr lang="zh-TW" altLang="zh-TW" sz="2000" b="1" dirty="0" smtClean="0">
                <a:latin typeface="標楷體" pitchFamily="65" charset="-120"/>
                <a:ea typeface="標楷體" pitchFamily="65" charset="-120"/>
              </a:rPr>
              <a:t>分</a:t>
            </a:r>
            <a:r>
              <a:rPr lang="zh-TW" altLang="en-US" sz="2000" b="1" dirty="0" smtClean="0">
                <a:latin typeface="標楷體" pitchFamily="65" charset="-120"/>
                <a:ea typeface="標楷體" pitchFamily="65" charset="-120"/>
              </a:rPr>
              <a:t>   </a:t>
            </a:r>
            <a:r>
              <a:rPr lang="en-US" altLang="zh-TW" sz="2000" b="1" dirty="0" smtClean="0">
                <a:latin typeface="標楷體" pitchFamily="65" charset="-120"/>
                <a:ea typeface="標楷體" pitchFamily="65" charset="-120"/>
              </a:rPr>
              <a:t>(1.29</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÷0.5=2.58)</a:t>
            </a:r>
          </a:p>
        </p:txBody>
      </p:sp>
    </p:spTree>
    <p:extLst>
      <p:ext uri="{BB962C8B-B14F-4D97-AF65-F5344CB8AC3E}">
        <p14:creationId xmlns:p14="http://schemas.microsoft.com/office/powerpoint/2010/main" val="16110303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關鍵績效指標</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安全認驗證</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第三專區</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568744268"/>
              </p:ext>
            </p:extLst>
          </p:nvPr>
        </p:nvGraphicFramePr>
        <p:xfrm>
          <a:off x="251520" y="836712"/>
          <a:ext cx="8640960" cy="3338944"/>
        </p:xfrm>
        <a:graphic>
          <a:graphicData uri="http://schemas.openxmlformats.org/drawingml/2006/table">
            <a:tbl>
              <a:tblPr firstRow="1" bandRow="1">
                <a:tableStyleId>{5C22544A-7EE6-4342-B048-85BDC9FD1C3A}</a:tableStyleId>
              </a:tblPr>
              <a:tblGrid>
                <a:gridCol w="1584176"/>
                <a:gridCol w="5616624"/>
                <a:gridCol w="720080"/>
                <a:gridCol w="720080"/>
              </a:tblGrid>
              <a:tr h="370840">
                <a:tc gridSpan="4">
                  <a:txBody>
                    <a:bodyPr/>
                    <a:lstStyle/>
                    <a:p>
                      <a:r>
                        <a:rPr lang="en-US" altLang="zh-TW" sz="2000" dirty="0" smtClean="0">
                          <a:solidFill>
                            <a:srgbClr val="FFFF00"/>
                          </a:solidFill>
                          <a:latin typeface="微軟正黑體" pitchFamily="34" charset="-120"/>
                          <a:ea typeface="微軟正黑體" pitchFamily="34" charset="-120"/>
                        </a:rPr>
                        <a:t>3.</a:t>
                      </a:r>
                      <a:r>
                        <a:rPr lang="zh-TW" altLang="en-US" sz="2000" dirty="0" smtClean="0">
                          <a:solidFill>
                            <a:srgbClr val="FFFF00"/>
                          </a:solidFill>
                          <a:latin typeface="微軟正黑體" pitchFamily="34" charset="-120"/>
                          <a:ea typeface="微軟正黑體" pitchFamily="34" charset="-120"/>
                        </a:rPr>
                        <a:t>安全認驗證</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評鑑項目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評分方式</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配分</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自評</a:t>
                      </a:r>
                      <a:endParaRPr lang="zh-TW" altLang="en-US" dirty="0">
                        <a:latin typeface="微軟正黑體" pitchFamily="34" charset="-120"/>
                        <a:ea typeface="微軟正黑體" pitchFamily="34" charset="-12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吉園圃標章、產銷履歷及</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有機之認驗證面積</a:t>
                      </a:r>
                      <a:endParaRPr lang="zh-TW" altLang="en-US" sz="18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a:txBody>
                  <a:tcPr/>
                </a:tc>
                <a:tc>
                  <a:txBody>
                    <a:bodyPr/>
                    <a:lstStyle/>
                    <a:p>
                      <a:pPr algn="l">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45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取得吉園圃標章面積，每</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2</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公頃得</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endParaRPr>
                    </a:p>
                    <a:p>
                      <a:pPr algn="l">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通過產銷履歷驗證面積，每</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公頃得</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endParaRPr>
                    </a:p>
                    <a:p>
                      <a:pPr algn="l">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通過有機驗證面積，每</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0.5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公頃得</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分。</a:t>
                      </a:r>
                      <a:endPar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endParaRPr>
                    </a:p>
                    <a:p>
                      <a:pPr marL="542925" indent="-542925" algn="just">
                        <a:lnSpc>
                          <a:spcPts val="2600"/>
                        </a:lnSpc>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 </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當年度規劃並執行產銷履歷或有機驗證，已向 驗證機構提出申請並獲受理，但尚未通過驗證者，由評鑑委員依執行情形給分，最高不得超過前項給分標 準</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1/2</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sym typeface="Wingdings 2"/>
                        </a:rPr>
                        <a:t>。</a:t>
                      </a:r>
                      <a:endParaRPr lang="en-US" altLang="zh-TW" sz="18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t>45</a:t>
                      </a:r>
                      <a:endParaRPr lang="zh-TW" altLang="en-US" dirty="0"/>
                    </a:p>
                  </a:txBody>
                  <a:tcPr anchor="ctr"/>
                </a:tc>
                <a:tc>
                  <a:txBody>
                    <a:bodyPr/>
                    <a:lstStyle/>
                    <a:p>
                      <a:r>
                        <a:rPr lang="en-US" altLang="zh-TW" dirty="0" smtClean="0"/>
                        <a:t>40</a:t>
                      </a:r>
                      <a:endParaRPr lang="zh-TW" altLang="en-US" dirty="0"/>
                    </a:p>
                  </a:txBody>
                  <a:tcPr anchor="ctr"/>
                </a:tc>
              </a:tr>
            </a:tbl>
          </a:graphicData>
        </a:graphic>
      </p:graphicFrame>
      <p:sp>
        <p:nvSpPr>
          <p:cNvPr id="9" name="文字方塊 8"/>
          <p:cNvSpPr txBox="1"/>
          <p:nvPr/>
        </p:nvSpPr>
        <p:spPr>
          <a:xfrm>
            <a:off x="251520" y="4111912"/>
            <a:ext cx="8640960" cy="1477328"/>
          </a:xfrm>
          <a:prstGeom prst="rect">
            <a:avLst/>
          </a:prstGeom>
          <a:noFill/>
        </p:spPr>
        <p:txBody>
          <a:bodyPr wrap="square" rtlCol="0">
            <a:spAutoFit/>
          </a:bodyPr>
          <a:lstStyle/>
          <a:p>
            <a:pPr>
              <a:lnSpc>
                <a:spcPct val="150000"/>
              </a:lnSpc>
            </a:pPr>
            <a:r>
              <a:rPr lang="zh-TW" altLang="zh-TW" sz="2000" b="1" dirty="0" smtClean="0">
                <a:solidFill>
                  <a:srgbClr val="FF0000"/>
                </a:solidFill>
                <a:latin typeface="標楷體" pitchFamily="65" charset="-120"/>
                <a:ea typeface="標楷體" pitchFamily="65" charset="-120"/>
              </a:rPr>
              <a:t>得分</a:t>
            </a:r>
            <a:r>
              <a:rPr lang="en-US" altLang="zh-TW" sz="2000" b="1" dirty="0" smtClean="0">
                <a:solidFill>
                  <a:srgbClr val="FF0000"/>
                </a:solidFill>
                <a:latin typeface="標楷體" pitchFamily="65" charset="-120"/>
                <a:ea typeface="標楷體" pitchFamily="65" charset="-120"/>
              </a:rPr>
              <a:t>:40</a:t>
            </a:r>
            <a:r>
              <a:rPr lang="zh-TW" altLang="zh-TW" sz="2000" b="1" dirty="0" smtClean="0">
                <a:solidFill>
                  <a:srgbClr val="FF0000"/>
                </a:solidFill>
                <a:latin typeface="標楷體" pitchFamily="65" charset="-120"/>
                <a:ea typeface="標楷體" pitchFamily="65" charset="-120"/>
              </a:rPr>
              <a:t>分</a:t>
            </a:r>
            <a:endParaRPr lang="en-US" altLang="zh-TW" sz="2000" b="1" dirty="0" smtClean="0">
              <a:solidFill>
                <a:srgbClr val="FF0000"/>
              </a:solidFill>
              <a:latin typeface="標楷體" pitchFamily="65" charset="-120"/>
              <a:ea typeface="標楷體" pitchFamily="65" charset="-120"/>
            </a:endParaRPr>
          </a:p>
          <a:p>
            <a:pPr lvl="0">
              <a:lnSpc>
                <a:spcPct val="150000"/>
              </a:lnSpc>
            </a:pPr>
            <a:r>
              <a:rPr lang="zh-TW" altLang="zh-TW" sz="2000" b="1" dirty="0" smtClean="0">
                <a:latin typeface="標楷體" pitchFamily="65" charset="-120"/>
                <a:ea typeface="標楷體" pitchFamily="65" charset="-120"/>
              </a:rPr>
              <a:t>吉園圃標章面積：得分</a:t>
            </a:r>
            <a:r>
              <a:rPr lang="en-US" altLang="zh-TW" sz="2000" b="1" dirty="0" smtClean="0">
                <a:latin typeface="標楷體" pitchFamily="65" charset="-120"/>
                <a:ea typeface="標楷體" pitchFamily="65" charset="-120"/>
              </a:rPr>
              <a:t>6</a:t>
            </a:r>
            <a:r>
              <a:rPr lang="zh-TW" altLang="zh-TW" sz="2000" b="1" dirty="0" smtClean="0">
                <a:latin typeface="標楷體" pitchFamily="65" charset="-120"/>
                <a:ea typeface="標楷體" pitchFamily="65" charset="-120"/>
              </a:rPr>
              <a:t>分</a:t>
            </a:r>
            <a:r>
              <a:rPr lang="zh-TW" altLang="en-US" sz="2000" b="1" dirty="0" smtClean="0">
                <a:latin typeface="標楷體" pitchFamily="65" charset="-120"/>
                <a:ea typeface="標楷體" pitchFamily="65" charset="-120"/>
              </a:rPr>
              <a:t> </a:t>
            </a:r>
            <a:r>
              <a:rPr lang="en-US" altLang="zh-TW" sz="2000" b="1" dirty="0" smtClean="0">
                <a:latin typeface="標楷體" pitchFamily="65" charset="-120"/>
                <a:ea typeface="標楷體" pitchFamily="65" charset="-120"/>
              </a:rPr>
              <a:t>(12.39</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÷2=6.195)</a:t>
            </a:r>
            <a:endParaRPr lang="zh-TW" altLang="zh-TW" sz="2000" b="1" dirty="0" smtClean="0">
              <a:latin typeface="標楷體" pitchFamily="65" charset="-120"/>
              <a:ea typeface="標楷體" pitchFamily="65" charset="-120"/>
            </a:endParaRPr>
          </a:p>
          <a:p>
            <a:pPr lvl="0">
              <a:lnSpc>
                <a:spcPct val="150000"/>
              </a:lnSpc>
            </a:pPr>
            <a:r>
              <a:rPr lang="zh-TW" altLang="zh-TW" sz="2000" b="1" dirty="0" smtClean="0">
                <a:latin typeface="標楷體" pitchFamily="65" charset="-120"/>
                <a:ea typeface="標楷體" pitchFamily="65" charset="-120"/>
              </a:rPr>
              <a:t>產銷履歷面積：得分</a:t>
            </a:r>
            <a:r>
              <a:rPr lang="en-US" altLang="zh-TW" sz="2000" b="1" dirty="0" smtClean="0">
                <a:latin typeface="標楷體" pitchFamily="65" charset="-120"/>
                <a:ea typeface="標楷體" pitchFamily="65" charset="-120"/>
              </a:rPr>
              <a:t>25</a:t>
            </a:r>
            <a:r>
              <a:rPr lang="zh-TW" altLang="zh-TW" sz="2000" b="1" dirty="0" smtClean="0">
                <a:latin typeface="標楷體" pitchFamily="65" charset="-120"/>
                <a:ea typeface="標楷體" pitchFamily="65" charset="-120"/>
              </a:rPr>
              <a:t>分</a:t>
            </a:r>
            <a:r>
              <a:rPr lang="zh-TW" altLang="en-US" sz="2000" b="1" dirty="0" smtClean="0">
                <a:latin typeface="標楷體" pitchFamily="65" charset="-120"/>
                <a:ea typeface="標楷體" pitchFamily="65" charset="-120"/>
              </a:rPr>
              <a:t>   </a:t>
            </a:r>
            <a:r>
              <a:rPr lang="en-US" altLang="zh-TW" sz="2000" b="1" dirty="0" smtClean="0">
                <a:latin typeface="標楷體" pitchFamily="65" charset="-120"/>
                <a:ea typeface="標楷體" pitchFamily="65" charset="-120"/>
              </a:rPr>
              <a:t>(24.68</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x1=24.68)</a:t>
            </a:r>
            <a:endParaRPr lang="zh-TW" altLang="zh-TW" sz="2000" b="1" dirty="0" smtClean="0">
              <a:latin typeface="標楷體" pitchFamily="65" charset="-120"/>
              <a:ea typeface="標楷體" pitchFamily="65" charset="-120"/>
            </a:endParaRPr>
          </a:p>
        </p:txBody>
      </p:sp>
      <p:sp>
        <p:nvSpPr>
          <p:cNvPr id="8" name="矩形 7"/>
          <p:cNvSpPr/>
          <p:nvPr/>
        </p:nvSpPr>
        <p:spPr>
          <a:xfrm>
            <a:off x="179512" y="5517232"/>
            <a:ext cx="8712968" cy="830997"/>
          </a:xfrm>
          <a:prstGeom prst="rect">
            <a:avLst/>
          </a:prstGeom>
        </p:spPr>
        <p:txBody>
          <a:bodyPr wrap="square">
            <a:spAutoFit/>
          </a:bodyPr>
          <a:lstStyle/>
          <a:p>
            <a:r>
              <a:rPr lang="zh-TW" altLang="zh-TW" sz="2400" b="1" dirty="0" smtClean="0">
                <a:solidFill>
                  <a:srgbClr val="0000CC"/>
                </a:solidFill>
                <a:effectLst>
                  <a:outerShdw blurRad="38100" dist="38100" dir="2700000" algn="tl">
                    <a:srgbClr val="000000">
                      <a:alpha val="43137"/>
                    </a:srgbClr>
                  </a:outerShdw>
                </a:effectLst>
                <a:latin typeface="標楷體" pitchFamily="65" charset="-120"/>
                <a:ea typeface="標楷體" pitchFamily="65" charset="-120"/>
              </a:rPr>
              <a:t>尚有</a:t>
            </a:r>
            <a:r>
              <a:rPr lang="en-US" altLang="zh-TW" sz="2400" b="1" dirty="0" smtClean="0">
                <a:solidFill>
                  <a:srgbClr val="0000CC"/>
                </a:solidFill>
                <a:effectLst>
                  <a:outerShdw blurRad="38100" dist="38100" dir="2700000" algn="tl">
                    <a:srgbClr val="000000">
                      <a:alpha val="43137"/>
                    </a:srgbClr>
                  </a:outerShdw>
                </a:effectLst>
                <a:latin typeface="標楷體" pitchFamily="65" charset="-120"/>
                <a:ea typeface="標楷體" pitchFamily="65" charset="-120"/>
              </a:rPr>
              <a:t>4</a:t>
            </a:r>
            <a:r>
              <a:rPr lang="zh-TW" altLang="zh-TW" sz="2400" b="1" dirty="0" smtClean="0">
                <a:solidFill>
                  <a:srgbClr val="0000CC"/>
                </a:solidFill>
                <a:effectLst>
                  <a:outerShdw blurRad="38100" dist="38100" dir="2700000" algn="tl">
                    <a:srgbClr val="000000">
                      <a:alpha val="43137"/>
                    </a:srgbClr>
                  </a:outerShdw>
                </a:effectLst>
                <a:latin typeface="標楷體" pitchFamily="65" charset="-120"/>
                <a:ea typeface="標楷體" pitchFamily="65" charset="-120"/>
              </a:rPr>
              <a:t>名以上專區產銷班班員已向驗證機構提出申請並獲受理，但因資料未完整尚未通過。</a:t>
            </a:r>
            <a:endParaRPr lang="zh-TW" altLang="en-US" sz="2400" dirty="0">
              <a:solidFill>
                <a:srgbClr val="0000CC"/>
              </a:solidFill>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16110303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關鍵績效指標</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專區相關組織運作</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各專區</a:t>
            </a:r>
            <a:r>
              <a:rPr lang="en-US" altLang="zh-TW" sz="2800" b="1" dirty="0" smtClean="0">
                <a:latin typeface="微軟正黑體" pitchFamily="34" charset="-120"/>
                <a:ea typeface="微軟正黑體" pitchFamily="34" charset="-120"/>
              </a:rPr>
              <a:t>)</a:t>
            </a:r>
            <a:endParaRPr lang="zh-TW" altLang="en-US" sz="2800" b="1"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613280775"/>
              </p:ext>
            </p:extLst>
          </p:nvPr>
        </p:nvGraphicFramePr>
        <p:xfrm>
          <a:off x="251520" y="836712"/>
          <a:ext cx="8640960" cy="1850504"/>
        </p:xfrm>
        <a:graphic>
          <a:graphicData uri="http://schemas.openxmlformats.org/drawingml/2006/table">
            <a:tbl>
              <a:tblPr firstRow="1" bandRow="1">
                <a:tableStyleId>{5C22544A-7EE6-4342-B048-85BDC9FD1C3A}</a:tableStyleId>
              </a:tblPr>
              <a:tblGrid>
                <a:gridCol w="1584176"/>
                <a:gridCol w="5760640"/>
                <a:gridCol w="648072"/>
                <a:gridCol w="648072"/>
              </a:tblGrid>
              <a:tr h="370840">
                <a:tc gridSpan="4">
                  <a:txBody>
                    <a:bodyPr/>
                    <a:lstStyle/>
                    <a:p>
                      <a:r>
                        <a:rPr lang="en-US" altLang="zh-TW" sz="2000" dirty="0" smtClean="0">
                          <a:solidFill>
                            <a:srgbClr val="FFFF00"/>
                          </a:solidFill>
                          <a:latin typeface="微軟正黑體" pitchFamily="34" charset="-120"/>
                          <a:ea typeface="微軟正黑體" pitchFamily="34" charset="-120"/>
                        </a:rPr>
                        <a:t>4.</a:t>
                      </a:r>
                      <a:r>
                        <a:rPr lang="zh-TW" altLang="en-US" sz="2000" dirty="0" smtClean="0">
                          <a:solidFill>
                            <a:srgbClr val="FFFF00"/>
                          </a:solidFill>
                          <a:latin typeface="微軟正黑體" pitchFamily="34" charset="-120"/>
                          <a:ea typeface="微軟正黑體" pitchFamily="34" charset="-120"/>
                        </a:rPr>
                        <a:t>組織運作</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評鑑項目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評分方式</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配分</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自評</a:t>
                      </a:r>
                      <a:endParaRPr lang="zh-TW" altLang="en-US" dirty="0">
                        <a:latin typeface="微軟正黑體" pitchFamily="34" charset="-120"/>
                        <a:ea typeface="微軟正黑體" pitchFamily="34" charset="-120"/>
                      </a:endParaRPr>
                    </a:p>
                  </a:txBody>
                  <a:tcPr anchor="ctr"/>
                </a:tc>
              </a:tr>
              <a:tr h="370840">
                <a:tc>
                  <a:txBody>
                    <a:bodyPr/>
                    <a:lstStyle/>
                    <a:p>
                      <a:r>
                        <a:rPr lang="en-US" altLang="zh-TW" dirty="0" smtClean="0">
                          <a:latin typeface="Times New Roman" panose="02020603050405020304" pitchFamily="18" charset="0"/>
                          <a:ea typeface="標楷體" pitchFamily="65" charset="-120"/>
                          <a:cs typeface="Times New Roman" panose="02020603050405020304" pitchFamily="18" charset="0"/>
                        </a:rPr>
                        <a:t>4.1</a:t>
                      </a:r>
                      <a:r>
                        <a:rPr lang="zh-TW" altLang="en-US" dirty="0" smtClean="0">
                          <a:latin typeface="Times New Roman" panose="02020603050405020304" pitchFamily="18" charset="0"/>
                          <a:ea typeface="標楷體" pitchFamily="65" charset="-120"/>
                          <a:cs typeface="Times New Roman" panose="02020603050405020304" pitchFamily="18" charset="0"/>
                        </a:rPr>
                        <a:t>專區相關組織運作</a:t>
                      </a:r>
                      <a:endParaRPr lang="zh-TW" altLang="en-US" dirty="0">
                        <a:latin typeface="Times New Roman" panose="02020603050405020304" pitchFamily="18" charset="0"/>
                        <a:ea typeface="標楷體" pitchFamily="65" charset="-120"/>
                        <a:cs typeface="Times New Roman" panose="02020603050405020304" pitchFamily="18" charset="0"/>
                      </a:endParaRPr>
                    </a:p>
                  </a:txBody>
                  <a:tcPr anchor="ctr"/>
                </a:tc>
                <a:tc>
                  <a:txBody>
                    <a:bodyPr/>
                    <a:lstStyle/>
                    <a:p>
                      <a:pPr marL="630238" marR="0" indent="-630238" algn="l" defTabSz="914400" rtl="0" eaLnBrk="1" fontAlgn="auto" latinLnBrk="0" hangingPunct="1">
                        <a:lnSpc>
                          <a:spcPct val="100000"/>
                        </a:lnSpc>
                        <a:spcBef>
                          <a:spcPts val="0"/>
                        </a:spcBef>
                        <a:spcAft>
                          <a:spcPts val="0"/>
                        </a:spcAft>
                        <a:buClrTx/>
                        <a:buSzTx/>
                        <a:buFontTx/>
                        <a:buNone/>
                        <a:tabLst/>
                        <a:defRPr/>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成員組成或改組，符合輔導需要及規定，定期召  開推動小組、執行小組或技術服務小組會議，且製作會議紀錄者，每次</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endParaRPr lang="en-US" altLang="zh-TW" sz="18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r>
                        <a:rPr lang="en-US" altLang="zh-TW" dirty="0" smtClean="0">
                          <a:latin typeface="Times New Roman" panose="02020603050405020304" pitchFamily="18" charset="0"/>
                          <a:ea typeface="標楷體" panose="03000509000000000000" pitchFamily="65" charset="-120"/>
                          <a:cs typeface="Times New Roman" panose="02020603050405020304" pitchFamily="18" charset="0"/>
                        </a:rPr>
                        <a:t>10</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bl>
          </a:graphicData>
        </a:graphic>
      </p:graphicFrame>
      <p:sp>
        <p:nvSpPr>
          <p:cNvPr id="10" name="文字方塊 9"/>
          <p:cNvSpPr txBox="1"/>
          <p:nvPr/>
        </p:nvSpPr>
        <p:spPr>
          <a:xfrm>
            <a:off x="251520" y="2996952"/>
            <a:ext cx="8640960" cy="3416320"/>
          </a:xfrm>
          <a:prstGeom prst="rect">
            <a:avLst/>
          </a:prstGeom>
          <a:noFill/>
        </p:spPr>
        <p:txBody>
          <a:bodyPr wrap="square" rtlCol="0">
            <a:spAutoFit/>
          </a:bodyPr>
          <a:lstStyle/>
          <a:p>
            <a:pPr>
              <a:lnSpc>
                <a:spcPct val="150000"/>
              </a:lnSpc>
            </a:pPr>
            <a:r>
              <a:rPr lang="zh-TW" altLang="en-US" sz="2000" b="1" dirty="0" smtClean="0">
                <a:solidFill>
                  <a:srgbClr val="FF0000"/>
                </a:solidFill>
                <a:latin typeface="標楷體" pitchFamily="65" charset="-120"/>
                <a:ea typeface="標楷體" pitchFamily="65" charset="-120"/>
              </a:rPr>
              <a:t>專區</a:t>
            </a:r>
            <a:r>
              <a:rPr lang="zh-TW" altLang="zh-TW" sz="2000" b="1" dirty="0" smtClean="0">
                <a:solidFill>
                  <a:srgbClr val="FF0000"/>
                </a:solidFill>
                <a:latin typeface="標楷體" pitchFamily="65" charset="-120"/>
                <a:ea typeface="標楷體" pitchFamily="65" charset="-120"/>
              </a:rPr>
              <a:t>得分</a:t>
            </a:r>
            <a:r>
              <a:rPr lang="en-US" altLang="zh-TW" sz="2000" b="1" dirty="0" smtClean="0">
                <a:solidFill>
                  <a:srgbClr val="FF0000"/>
                </a:solidFill>
                <a:latin typeface="標楷體" pitchFamily="65" charset="-120"/>
                <a:ea typeface="標楷體" pitchFamily="65" charset="-120"/>
              </a:rPr>
              <a:t>:10</a:t>
            </a:r>
            <a:r>
              <a:rPr lang="zh-TW" altLang="zh-TW" sz="2000" b="1" dirty="0" smtClean="0">
                <a:solidFill>
                  <a:srgbClr val="FF0000"/>
                </a:solidFill>
                <a:latin typeface="標楷體" pitchFamily="65" charset="-120"/>
                <a:ea typeface="標楷體" pitchFamily="65" charset="-120"/>
              </a:rPr>
              <a:t>分</a:t>
            </a:r>
            <a:endParaRPr lang="en-US" altLang="zh-TW" sz="2000" b="1" dirty="0" smtClean="0">
              <a:solidFill>
                <a:srgbClr val="FF0000"/>
              </a:solidFill>
              <a:latin typeface="標楷體" pitchFamily="65" charset="-120"/>
              <a:ea typeface="標楷體" pitchFamily="65" charset="-120"/>
            </a:endParaRPr>
          </a:p>
          <a:p>
            <a:pPr>
              <a:lnSpc>
                <a:spcPct val="150000"/>
              </a:lnSpc>
            </a:pPr>
            <a:r>
              <a:rPr lang="en-US" altLang="zh-TW" sz="2000" b="1" dirty="0" smtClean="0">
                <a:latin typeface="標楷體" pitchFamily="65" charset="-120"/>
                <a:ea typeface="標楷體" pitchFamily="65" charset="-120"/>
              </a:rPr>
              <a:t>(1).</a:t>
            </a:r>
            <a:r>
              <a:rPr lang="zh-TW" altLang="en-US" sz="2000" b="1" dirty="0" smtClean="0">
                <a:latin typeface="標楷體" pitchFamily="65" charset="-120"/>
                <a:ea typeface="標楷體" pitchFamily="65" charset="-120"/>
              </a:rPr>
              <a:t>推動小組會議：</a:t>
            </a:r>
            <a:r>
              <a:rPr lang="en-US" altLang="zh-TW" sz="2000" b="1" dirty="0" smtClean="0">
                <a:latin typeface="標楷體" pitchFamily="65" charset="-120"/>
                <a:ea typeface="標楷體" pitchFamily="65" charset="-120"/>
              </a:rPr>
              <a:t>1</a:t>
            </a:r>
            <a:r>
              <a:rPr lang="zh-TW" altLang="en-US" sz="2000" b="1" dirty="0" smtClean="0">
                <a:latin typeface="標楷體" pitchFamily="65" charset="-120"/>
                <a:ea typeface="標楷體" pitchFamily="65" charset="-120"/>
              </a:rPr>
              <a:t>次</a:t>
            </a:r>
            <a:r>
              <a:rPr lang="en-US" altLang="zh-TW" sz="2000" b="1" dirty="0" smtClean="0">
                <a:latin typeface="標楷體" pitchFamily="65" charset="-120"/>
                <a:ea typeface="標楷體" pitchFamily="65" charset="-120"/>
              </a:rPr>
              <a:t>+</a:t>
            </a:r>
            <a:r>
              <a:rPr lang="en-US" altLang="zh-TW" sz="2000" b="1" dirty="0" smtClean="0">
                <a:solidFill>
                  <a:srgbClr val="0000CC"/>
                </a:solidFill>
                <a:latin typeface="標楷體" pitchFamily="65" charset="-120"/>
                <a:ea typeface="標楷體" pitchFamily="65" charset="-120"/>
              </a:rPr>
              <a:t>(</a:t>
            </a:r>
            <a:r>
              <a:rPr lang="zh-TW" altLang="en-US" sz="2000" b="1" dirty="0" smtClean="0">
                <a:solidFill>
                  <a:srgbClr val="0000CC"/>
                </a:solidFill>
                <a:latin typeface="標楷體" pitchFamily="65" charset="-120"/>
                <a:ea typeface="標楷體" pitchFamily="65" charset="-120"/>
              </a:rPr>
              <a:t>預計</a:t>
            </a:r>
            <a:r>
              <a:rPr lang="en-US" altLang="zh-TW" sz="2000" b="1" dirty="0" smtClean="0">
                <a:solidFill>
                  <a:srgbClr val="0000CC"/>
                </a:solidFill>
                <a:latin typeface="標楷體" pitchFamily="65" charset="-120"/>
                <a:ea typeface="標楷體" pitchFamily="65" charset="-120"/>
              </a:rPr>
              <a:t>12</a:t>
            </a:r>
            <a:r>
              <a:rPr lang="zh-TW" altLang="en-US" sz="2000" b="1" dirty="0" smtClean="0">
                <a:solidFill>
                  <a:srgbClr val="0000CC"/>
                </a:solidFill>
                <a:latin typeface="標楷體" pitchFamily="65" charset="-120"/>
                <a:ea typeface="標楷體" pitchFamily="65" charset="-120"/>
              </a:rPr>
              <a:t>月份辦理</a:t>
            </a:r>
            <a:r>
              <a:rPr lang="en-US" altLang="zh-TW" sz="2000" b="1" dirty="0" smtClean="0">
                <a:solidFill>
                  <a:srgbClr val="0000CC"/>
                </a:solidFill>
                <a:latin typeface="標楷體" pitchFamily="65" charset="-120"/>
                <a:ea typeface="標楷體" pitchFamily="65" charset="-120"/>
              </a:rPr>
              <a:t>)</a:t>
            </a:r>
            <a:r>
              <a:rPr lang="zh-TW" altLang="en-US" sz="2000" b="1" dirty="0" smtClean="0">
                <a:solidFill>
                  <a:srgbClr val="0000CC"/>
                </a:solidFill>
                <a:latin typeface="標楷體" pitchFamily="65" charset="-120"/>
                <a:ea typeface="標楷體" pitchFamily="65" charset="-120"/>
              </a:rPr>
              <a:t> </a:t>
            </a: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 詳見五大面向的項目</a:t>
            </a:r>
            <a:r>
              <a:rPr lang="en-US"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2.2</a:t>
            </a:r>
            <a:endParaRPr lang="en-US" altLang="zh-TW" sz="2000" b="1" dirty="0" smtClean="0">
              <a:latin typeface="標楷體" pitchFamily="65" charset="-120"/>
              <a:ea typeface="標楷體" pitchFamily="65" charset="-120"/>
            </a:endParaRPr>
          </a:p>
          <a:p>
            <a:pPr>
              <a:lnSpc>
                <a:spcPct val="150000"/>
              </a:lnSpc>
            </a:pPr>
            <a:r>
              <a:rPr lang="en-US" altLang="zh-TW" sz="2000" b="1" dirty="0" smtClean="0">
                <a:latin typeface="標楷體" pitchFamily="65" charset="-120"/>
                <a:ea typeface="標楷體" pitchFamily="65" charset="-120"/>
              </a:rPr>
              <a:t>(2).</a:t>
            </a:r>
            <a:r>
              <a:rPr lang="zh-TW" altLang="en-US" sz="2000" b="1" dirty="0" smtClean="0">
                <a:latin typeface="標楷體" pitchFamily="65" charset="-120"/>
                <a:ea typeface="標楷體" pitchFamily="65" charset="-120"/>
              </a:rPr>
              <a:t>執行小組會議：</a:t>
            </a:r>
            <a:r>
              <a:rPr lang="en-US" altLang="zh-TW" sz="2000" b="1" dirty="0" smtClean="0">
                <a:latin typeface="標楷體" pitchFamily="65" charset="-120"/>
                <a:ea typeface="標楷體" pitchFamily="65" charset="-120"/>
              </a:rPr>
              <a:t>2</a:t>
            </a:r>
            <a:r>
              <a:rPr lang="zh-TW" altLang="en-US" sz="2000" b="1" dirty="0" smtClean="0">
                <a:latin typeface="標楷體" pitchFamily="65" charset="-120"/>
                <a:ea typeface="標楷體" pitchFamily="65" charset="-120"/>
              </a:rPr>
              <a:t>次</a:t>
            </a:r>
            <a:r>
              <a:rPr lang="en-US" altLang="zh-TW" sz="2000" b="1" dirty="0" smtClean="0">
                <a:latin typeface="標楷體" pitchFamily="65" charset="-120"/>
                <a:ea typeface="標楷體" pitchFamily="65" charset="-120"/>
              </a:rPr>
              <a:t>+</a:t>
            </a:r>
            <a:r>
              <a:rPr lang="en-US" altLang="zh-TW" sz="2000" b="1" dirty="0" smtClean="0">
                <a:solidFill>
                  <a:srgbClr val="0000CC"/>
                </a:solidFill>
                <a:latin typeface="標楷體" pitchFamily="65" charset="-120"/>
                <a:ea typeface="標楷體" pitchFamily="65" charset="-120"/>
              </a:rPr>
              <a:t>(</a:t>
            </a:r>
            <a:r>
              <a:rPr lang="zh-TW" altLang="en-US" sz="2000" b="1" dirty="0" smtClean="0">
                <a:solidFill>
                  <a:srgbClr val="0000CC"/>
                </a:solidFill>
                <a:latin typeface="標楷體" pitchFamily="65" charset="-120"/>
                <a:ea typeface="標楷體" pitchFamily="65" charset="-120"/>
              </a:rPr>
              <a:t>預計</a:t>
            </a:r>
            <a:r>
              <a:rPr lang="en-US" altLang="zh-TW" sz="2000" b="1" dirty="0" smtClean="0">
                <a:solidFill>
                  <a:srgbClr val="0000CC"/>
                </a:solidFill>
                <a:latin typeface="標楷體" pitchFamily="65" charset="-120"/>
                <a:ea typeface="標楷體" pitchFamily="65" charset="-120"/>
              </a:rPr>
              <a:t>12</a:t>
            </a:r>
            <a:r>
              <a:rPr lang="zh-TW" altLang="en-US" sz="2000" b="1" dirty="0" smtClean="0">
                <a:solidFill>
                  <a:srgbClr val="0000CC"/>
                </a:solidFill>
                <a:latin typeface="標楷體" pitchFamily="65" charset="-120"/>
                <a:ea typeface="標楷體" pitchFamily="65" charset="-120"/>
              </a:rPr>
              <a:t>月份辦理</a:t>
            </a:r>
            <a:r>
              <a:rPr lang="en-US" altLang="zh-TW" sz="2000" b="1" dirty="0" smtClean="0">
                <a:solidFill>
                  <a:srgbClr val="0000CC"/>
                </a:solidFill>
                <a:latin typeface="標楷體" pitchFamily="65" charset="-120"/>
                <a:ea typeface="標楷體" pitchFamily="65" charset="-120"/>
              </a:rPr>
              <a:t>)</a:t>
            </a:r>
            <a:r>
              <a:rPr lang="zh-TW" altLang="en-US" sz="2400" b="1" dirty="0" smtClean="0">
                <a:solidFill>
                  <a:srgbClr val="0000CC"/>
                </a:solidFill>
                <a:latin typeface="標楷體" pitchFamily="65" charset="-120"/>
                <a:ea typeface="標楷體" pitchFamily="65" charset="-120"/>
              </a:rPr>
              <a:t> </a:t>
            </a:r>
            <a:r>
              <a:rPr lang="zh-TW" altLang="en-US" sz="20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 </a:t>
            </a: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詳見五大面向的項目</a:t>
            </a:r>
            <a:r>
              <a:rPr lang="en-US"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2.3</a:t>
            </a:r>
          </a:p>
          <a:p>
            <a:pPr>
              <a:lnSpc>
                <a:spcPct val="150000"/>
              </a:lnSpc>
            </a:pPr>
            <a:r>
              <a:rPr lang="en-US" altLang="zh-TW" sz="2000" b="1" dirty="0" smtClean="0">
                <a:latin typeface="標楷體" pitchFamily="65" charset="-120"/>
                <a:ea typeface="標楷體" pitchFamily="65" charset="-120"/>
              </a:rPr>
              <a:t>(3).</a:t>
            </a:r>
            <a:r>
              <a:rPr lang="zh-TW" altLang="en-US" sz="2000" b="1" dirty="0" smtClean="0">
                <a:latin typeface="標楷體" pitchFamily="65" charset="-120"/>
                <a:ea typeface="標楷體" pitchFamily="65" charset="-120"/>
              </a:rPr>
              <a:t>技術服務小組會議：第一、二專區</a:t>
            </a:r>
            <a:r>
              <a:rPr lang="en-US" altLang="zh-TW" sz="2000" b="1" dirty="0" smtClean="0">
                <a:latin typeface="標楷體" pitchFamily="65" charset="-120"/>
                <a:ea typeface="標楷體" pitchFamily="65" charset="-120"/>
              </a:rPr>
              <a:t>(10</a:t>
            </a:r>
            <a:r>
              <a:rPr lang="zh-TW" altLang="en-US" sz="2000" b="1" dirty="0" smtClean="0">
                <a:latin typeface="標楷體" pitchFamily="65" charset="-120"/>
                <a:ea typeface="標楷體" pitchFamily="65" charset="-120"/>
              </a:rPr>
              <a:t>次</a:t>
            </a:r>
            <a:r>
              <a:rPr lang="en-US" altLang="zh-TW" sz="2000" b="1" dirty="0" smtClean="0">
                <a:latin typeface="標楷體" pitchFamily="65" charset="-120"/>
                <a:ea typeface="標楷體" pitchFamily="65" charset="-120"/>
              </a:rPr>
              <a:t>)</a:t>
            </a:r>
          </a:p>
          <a:p>
            <a:pPr>
              <a:lnSpc>
                <a:spcPct val="150000"/>
              </a:lnSpc>
            </a:pPr>
            <a:r>
              <a:rPr lang="zh-TW" altLang="en-US" sz="2000" b="1" dirty="0" smtClean="0">
                <a:latin typeface="標楷體" pitchFamily="65" charset="-120"/>
                <a:ea typeface="標楷體" pitchFamily="65" charset="-120"/>
              </a:rPr>
              <a:t>                      第三專區</a:t>
            </a:r>
            <a:r>
              <a:rPr lang="en-US" altLang="zh-TW" sz="2000" b="1" dirty="0" smtClean="0">
                <a:latin typeface="標楷體" pitchFamily="65" charset="-120"/>
                <a:ea typeface="標楷體" pitchFamily="65" charset="-120"/>
              </a:rPr>
              <a:t>(6</a:t>
            </a:r>
            <a:r>
              <a:rPr lang="zh-TW" altLang="en-US" sz="2000" b="1" dirty="0" smtClean="0">
                <a:latin typeface="標楷體" pitchFamily="65" charset="-120"/>
                <a:ea typeface="標楷體" pitchFamily="65" charset="-120"/>
              </a:rPr>
              <a:t>次</a:t>
            </a:r>
            <a:r>
              <a:rPr lang="en-US" altLang="zh-TW" sz="2000" b="1" dirty="0" smtClean="0">
                <a:latin typeface="標楷體" pitchFamily="65" charset="-120"/>
                <a:ea typeface="標楷體" pitchFamily="65" charset="-120"/>
              </a:rPr>
              <a:t>)</a:t>
            </a: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 → 詳見五大面向的項目</a:t>
            </a:r>
            <a:r>
              <a:rPr lang="en-US"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2.5</a:t>
            </a:r>
          </a:p>
          <a:p>
            <a:pPr>
              <a:lnSpc>
                <a:spcPct val="150000"/>
              </a:lnSpc>
            </a:pPr>
            <a:r>
              <a:rPr lang="en-US" altLang="zh-TW" sz="2000" b="1" dirty="0" smtClean="0">
                <a:latin typeface="標楷體" pitchFamily="65" charset="-120"/>
                <a:ea typeface="標楷體" pitchFamily="65" charset="-120"/>
              </a:rPr>
              <a:t>(4).</a:t>
            </a:r>
            <a:r>
              <a:rPr lang="zh-TW" altLang="en-US" sz="2000" b="1" dirty="0" smtClean="0">
                <a:latin typeface="標楷體" pitchFamily="65" charset="-120"/>
                <a:ea typeface="標楷體" pitchFamily="65" charset="-120"/>
              </a:rPr>
              <a:t>內部會議：</a:t>
            </a:r>
            <a:r>
              <a:rPr lang="en-US" altLang="zh-TW" sz="2000" b="1" dirty="0" smtClean="0">
                <a:latin typeface="標楷體" pitchFamily="65" charset="-120"/>
                <a:ea typeface="標楷體" pitchFamily="65" charset="-120"/>
              </a:rPr>
              <a:t>17</a:t>
            </a:r>
            <a:r>
              <a:rPr lang="zh-TW" altLang="en-US" sz="2000" b="1" dirty="0" smtClean="0">
                <a:latin typeface="標楷體" pitchFamily="65" charset="-120"/>
                <a:ea typeface="標楷體" pitchFamily="65" charset="-120"/>
              </a:rPr>
              <a:t>次 </a:t>
            </a: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 詳見五大面向的項目</a:t>
            </a:r>
            <a:r>
              <a:rPr lang="en-US"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2.1</a:t>
            </a:r>
          </a:p>
          <a:p>
            <a:pPr>
              <a:lnSpc>
                <a:spcPct val="150000"/>
              </a:lnSpc>
            </a:pPr>
            <a:endParaRPr lang="en-US" altLang="zh-TW" sz="2000" b="1" dirty="0" smtClean="0">
              <a:latin typeface="標楷體" pitchFamily="65" charset="-120"/>
              <a:ea typeface="標楷體" pitchFamily="65" charset="-120"/>
            </a:endParaRPr>
          </a:p>
        </p:txBody>
      </p:sp>
      <p:sp>
        <p:nvSpPr>
          <p:cNvPr id="11" name="矩形 10"/>
          <p:cNvSpPr/>
          <p:nvPr/>
        </p:nvSpPr>
        <p:spPr>
          <a:xfrm>
            <a:off x="323528" y="2708920"/>
            <a:ext cx="4544834" cy="400110"/>
          </a:xfrm>
          <a:prstGeom prst="rect">
            <a:avLst/>
          </a:prstGeom>
        </p:spPr>
        <p:txBody>
          <a:bodyPr wrap="none">
            <a:spAutoFit/>
          </a:bodyPr>
          <a:lstStyle/>
          <a:p>
            <a:pPr algn="ctr"/>
            <a:r>
              <a:rPr lang="zh-TW" altLang="en-US" sz="2000" b="1" dirty="0" smtClean="0">
                <a:solidFill>
                  <a:srgbClr val="0000CC"/>
                </a:solidFill>
                <a:latin typeface="標楷體" pitchFamily="65" charset="-120"/>
                <a:ea typeface="標楷體" pitchFamily="65" charset="-120"/>
              </a:rPr>
              <a:t>第一、二、三專區，自評分數都為</a:t>
            </a:r>
            <a:r>
              <a:rPr lang="en-US" altLang="zh-TW" sz="2000" b="1" dirty="0" smtClean="0">
                <a:solidFill>
                  <a:srgbClr val="0000CC"/>
                </a:solidFill>
                <a:latin typeface="標楷體" pitchFamily="65" charset="-120"/>
                <a:ea typeface="標楷體" pitchFamily="65" charset="-120"/>
              </a:rPr>
              <a:t>10</a:t>
            </a:r>
            <a:r>
              <a:rPr lang="zh-TW" altLang="en-US" sz="2000" b="1" dirty="0" smtClean="0">
                <a:solidFill>
                  <a:srgbClr val="0000CC"/>
                </a:solidFill>
                <a:latin typeface="標楷體" pitchFamily="65" charset="-120"/>
                <a:ea typeface="標楷體" pitchFamily="65" charset="-120"/>
              </a:rPr>
              <a:t>分</a:t>
            </a:r>
          </a:p>
        </p:txBody>
      </p:sp>
    </p:spTree>
    <p:extLst>
      <p:ext uri="{BB962C8B-B14F-4D97-AF65-F5344CB8AC3E}">
        <p14:creationId xmlns:p14="http://schemas.microsoft.com/office/powerpoint/2010/main" val="3265416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關鍵績效指標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專區青年農民培育</a:t>
            </a:r>
            <a:endParaRPr lang="zh-TW" altLang="en-US" sz="2800" b="1"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297321213"/>
              </p:ext>
            </p:extLst>
          </p:nvPr>
        </p:nvGraphicFramePr>
        <p:xfrm>
          <a:off x="251520" y="836712"/>
          <a:ext cx="8640960" cy="1648192"/>
        </p:xfrm>
        <a:graphic>
          <a:graphicData uri="http://schemas.openxmlformats.org/drawingml/2006/table">
            <a:tbl>
              <a:tblPr firstRow="1" bandRow="1">
                <a:tableStyleId>{5C22544A-7EE6-4342-B048-85BDC9FD1C3A}</a:tableStyleId>
              </a:tblPr>
              <a:tblGrid>
                <a:gridCol w="1440160"/>
                <a:gridCol w="5760640"/>
                <a:gridCol w="720080"/>
                <a:gridCol w="720080"/>
              </a:tblGrid>
              <a:tr h="370840">
                <a:tc gridSpan="4">
                  <a:txBody>
                    <a:bodyPr/>
                    <a:lstStyle/>
                    <a:p>
                      <a:r>
                        <a:rPr lang="en-US" altLang="zh-TW" sz="2000" dirty="0" smtClean="0">
                          <a:solidFill>
                            <a:srgbClr val="FFFF00"/>
                          </a:solidFill>
                          <a:latin typeface="微軟正黑體" pitchFamily="34" charset="-120"/>
                          <a:ea typeface="微軟正黑體" pitchFamily="34" charset="-120"/>
                        </a:rPr>
                        <a:t>4.</a:t>
                      </a:r>
                      <a:r>
                        <a:rPr lang="zh-TW" altLang="en-US" sz="2000" dirty="0" smtClean="0">
                          <a:solidFill>
                            <a:srgbClr val="FFFF00"/>
                          </a:solidFill>
                          <a:latin typeface="微軟正黑體" pitchFamily="34" charset="-120"/>
                          <a:ea typeface="微軟正黑體" pitchFamily="34" charset="-120"/>
                        </a:rPr>
                        <a:t>組織運作</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611872">
                <a:tc>
                  <a:txBody>
                    <a:bodyPr/>
                    <a:lstStyle/>
                    <a:p>
                      <a:pPr algn="ctr"/>
                      <a:r>
                        <a:rPr lang="zh-TW" altLang="en-US" dirty="0" smtClean="0">
                          <a:latin typeface="微軟正黑體" pitchFamily="34" charset="-120"/>
                          <a:ea typeface="微軟正黑體" pitchFamily="34" charset="-120"/>
                        </a:rPr>
                        <a:t>評鑑項目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評分方式</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配分</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自評</a:t>
                      </a:r>
                      <a:endParaRPr lang="zh-TW" altLang="en-US" dirty="0">
                        <a:latin typeface="微軟正黑體" pitchFamily="34" charset="-120"/>
                        <a:ea typeface="微軟正黑體" pitchFamily="34" charset="-120"/>
                      </a:endParaRPr>
                    </a:p>
                  </a:txBody>
                  <a:tcPr anchor="ctr"/>
                </a:tc>
              </a:tr>
              <a:tr h="370840">
                <a:tc>
                  <a:txBody>
                    <a:bodyPr/>
                    <a:lstStyle/>
                    <a:p>
                      <a:r>
                        <a:rPr lang="en-US" altLang="zh-TW" dirty="0" smtClean="0">
                          <a:latin typeface="標楷體" pitchFamily="65" charset="-120"/>
                          <a:ea typeface="標楷體" pitchFamily="65" charset="-120"/>
                        </a:rPr>
                        <a:t>4.2</a:t>
                      </a:r>
                      <a:r>
                        <a:rPr lang="zh-TW" altLang="en-US" dirty="0" smtClean="0">
                          <a:latin typeface="標楷體" pitchFamily="65" charset="-120"/>
                          <a:ea typeface="標楷體" pitchFamily="65" charset="-120"/>
                        </a:rPr>
                        <a:t>專區青年農民培育</a:t>
                      </a:r>
                      <a:endParaRPr lang="zh-TW" altLang="en-US" dirty="0">
                        <a:latin typeface="標楷體" pitchFamily="65" charset="-120"/>
                        <a:ea typeface="標楷體" pitchFamily="65" charset="-120"/>
                      </a:endParaRPr>
                    </a:p>
                  </a:txBody>
                  <a:tcPr/>
                </a:tc>
                <a:tc>
                  <a:txBody>
                    <a:bodyPr/>
                    <a:lstStyle/>
                    <a:p>
                      <a:pPr marL="1612900" marR="0" indent="-798513" algn="l" defTabSz="914400" rtl="0" eaLnBrk="1" fontAlgn="auto" latinLnBrk="0" hangingPunct="1">
                        <a:lnSpc>
                          <a:spcPct val="100000"/>
                        </a:lnSpc>
                        <a:spcBef>
                          <a:spcPts val="0"/>
                        </a:spcBef>
                        <a:spcAft>
                          <a:spcPts val="0"/>
                        </a:spcAft>
                        <a:buClrTx/>
                        <a:buSzTx/>
                        <a:buFontTx/>
                        <a:buNone/>
                        <a:tabLst/>
                        <a:defRPr/>
                      </a:pP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0~15</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分</a:t>
                      </a:r>
                      <a:r>
                        <a:rPr lang="en-US" altLang="zh-TW" sz="1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依據農會規劃之培育方式、人數、課程，   及效益等，由委員評分。</a:t>
                      </a:r>
                      <a:endParaRPr lang="en-US" altLang="zh-TW" sz="1800" b="1" dirty="0" smtClean="0">
                        <a:solidFill>
                          <a:srgbClr val="002060"/>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c>
                  <a:txBody>
                    <a:bodyPr/>
                    <a:lstStyle/>
                    <a:p>
                      <a:pPr algn="ctr"/>
                      <a:r>
                        <a:rPr lang="en-US" altLang="zh-TW" dirty="0" smtClean="0"/>
                        <a:t>15</a:t>
                      </a:r>
                      <a:endParaRPr lang="zh-TW" altLang="en-US" dirty="0"/>
                    </a:p>
                  </a:txBody>
                  <a:tcPr anchor="ctr"/>
                </a:tc>
                <a:tc>
                  <a:txBody>
                    <a:bodyPr/>
                    <a:lstStyle/>
                    <a:p>
                      <a:pPr algn="ctr"/>
                      <a:r>
                        <a:rPr lang="en-US" altLang="zh-TW" dirty="0" smtClean="0"/>
                        <a:t>15</a:t>
                      </a:r>
                      <a:endParaRPr lang="zh-TW" altLang="en-US" dirty="0"/>
                    </a:p>
                  </a:txBody>
                  <a:tcPr anchor="ctr"/>
                </a:tc>
              </a:tr>
            </a:tbl>
          </a:graphicData>
        </a:graphic>
      </p:graphicFrame>
      <p:sp>
        <p:nvSpPr>
          <p:cNvPr id="8" name="文字方塊 7"/>
          <p:cNvSpPr txBox="1"/>
          <p:nvPr/>
        </p:nvSpPr>
        <p:spPr>
          <a:xfrm>
            <a:off x="251520" y="2780928"/>
            <a:ext cx="8640960" cy="3754618"/>
          </a:xfrm>
          <a:prstGeom prst="rect">
            <a:avLst/>
          </a:prstGeom>
          <a:noFill/>
        </p:spPr>
        <p:txBody>
          <a:bodyPr wrap="square" rtlCol="0">
            <a:spAutoFit/>
          </a:bodyPr>
          <a:lstStyle/>
          <a:p>
            <a:pPr>
              <a:lnSpc>
                <a:spcPct val="120000"/>
              </a:lnSpc>
            </a:pPr>
            <a:r>
              <a:rPr lang="zh-TW" altLang="en-US" sz="2000" b="1" dirty="0" smtClean="0">
                <a:solidFill>
                  <a:srgbClr val="FF0000"/>
                </a:solidFill>
                <a:latin typeface="標楷體" pitchFamily="65" charset="-120"/>
                <a:ea typeface="標楷體" pitchFamily="65" charset="-120"/>
              </a:rPr>
              <a:t>專區</a:t>
            </a:r>
            <a:r>
              <a:rPr lang="zh-TW" altLang="zh-TW" sz="2000" b="1" dirty="0" smtClean="0">
                <a:solidFill>
                  <a:srgbClr val="FF0000"/>
                </a:solidFill>
                <a:latin typeface="標楷體" pitchFamily="65" charset="-120"/>
                <a:ea typeface="標楷體" pitchFamily="65" charset="-120"/>
              </a:rPr>
              <a:t>得分</a:t>
            </a:r>
            <a:r>
              <a:rPr lang="en-US" altLang="zh-TW" sz="2000" b="1" dirty="0" smtClean="0">
                <a:solidFill>
                  <a:srgbClr val="FF0000"/>
                </a:solidFill>
                <a:latin typeface="標楷體" pitchFamily="65" charset="-120"/>
                <a:ea typeface="標楷體" pitchFamily="65" charset="-120"/>
              </a:rPr>
              <a:t>:15</a:t>
            </a:r>
            <a:r>
              <a:rPr lang="zh-TW" altLang="zh-TW" sz="2000" b="1" dirty="0" smtClean="0">
                <a:solidFill>
                  <a:srgbClr val="FF0000"/>
                </a:solidFill>
                <a:latin typeface="標楷體" pitchFamily="65" charset="-120"/>
                <a:ea typeface="標楷體" pitchFamily="65" charset="-120"/>
              </a:rPr>
              <a:t>分</a:t>
            </a:r>
            <a:endParaRPr lang="en-US" altLang="zh-TW" sz="2000" b="1" dirty="0" smtClean="0">
              <a:solidFill>
                <a:srgbClr val="FF0000"/>
              </a:solidFill>
              <a:latin typeface="標楷體" pitchFamily="65" charset="-120"/>
              <a:ea typeface="標楷體" pitchFamily="65" charset="-120"/>
            </a:endParaRPr>
          </a:p>
          <a:p>
            <a:pPr>
              <a:lnSpc>
                <a:spcPct val="120000"/>
              </a:lnSpc>
            </a:pPr>
            <a:r>
              <a:rPr lang="en-US" altLang="zh-TW" sz="2000" b="1" dirty="0" smtClean="0">
                <a:latin typeface="標楷體" pitchFamily="65" charset="-120"/>
                <a:ea typeface="標楷體" pitchFamily="65" charset="-120"/>
              </a:rPr>
              <a:t>(1).</a:t>
            </a:r>
            <a:r>
              <a:rPr lang="zh-TW" altLang="en-US" sz="2000" b="1" dirty="0" smtClean="0">
                <a:latin typeface="標楷體" pitchFamily="65" charset="-120"/>
                <a:ea typeface="標楷體" pitchFamily="65" charset="-120"/>
              </a:rPr>
              <a:t>專區青年農民申請條件：</a:t>
            </a:r>
            <a:endParaRPr lang="en-US" altLang="zh-TW" sz="2000" b="1" dirty="0" smtClean="0">
              <a:latin typeface="標楷體" pitchFamily="65" charset="-120"/>
              <a:ea typeface="標楷體" pitchFamily="65" charset="-120"/>
            </a:endParaRPr>
          </a:p>
          <a:p>
            <a:pPr>
              <a:lnSpc>
                <a:spcPct val="120000"/>
              </a:lnSpc>
            </a:pPr>
            <a:r>
              <a:rPr lang="zh-TW" altLang="en-US" sz="2000" b="1" dirty="0" smtClean="0">
                <a:solidFill>
                  <a:srgbClr val="663300"/>
                </a:solidFill>
                <a:latin typeface="標楷體" pitchFamily="65" charset="-120"/>
                <a:ea typeface="標楷體" pitchFamily="65" charset="-120"/>
              </a:rPr>
              <a:t>    </a:t>
            </a:r>
            <a:r>
              <a:rPr lang="en-US" altLang="zh-TW" sz="2000" b="1" dirty="0" smtClean="0">
                <a:solidFill>
                  <a:srgbClr val="663300"/>
                </a:solidFill>
                <a:latin typeface="標楷體" pitchFamily="65" charset="-120"/>
                <a:ea typeface="標楷體" pitchFamily="65" charset="-120"/>
              </a:rPr>
              <a:t>1.</a:t>
            </a:r>
            <a:r>
              <a:rPr lang="zh-TW" altLang="zh-TW" sz="2000" b="1" dirty="0" smtClean="0">
                <a:solidFill>
                  <a:srgbClr val="663300"/>
                </a:solidFill>
                <a:latin typeface="標楷體" pitchFamily="65" charset="-120"/>
                <a:ea typeface="標楷體" pitchFamily="65" charset="-120"/>
              </a:rPr>
              <a:t>本會輔導產銷班班員。 </a:t>
            </a:r>
          </a:p>
          <a:p>
            <a:pPr>
              <a:lnSpc>
                <a:spcPct val="120000"/>
              </a:lnSpc>
            </a:pPr>
            <a:r>
              <a:rPr lang="zh-TW" altLang="en-US" sz="2000" b="1" dirty="0" smtClean="0">
                <a:solidFill>
                  <a:srgbClr val="663300"/>
                </a:solidFill>
                <a:latin typeface="標楷體" pitchFamily="65" charset="-120"/>
                <a:ea typeface="標楷體" pitchFamily="65" charset="-120"/>
              </a:rPr>
              <a:t>    </a:t>
            </a:r>
            <a:r>
              <a:rPr lang="en-US" altLang="zh-TW" sz="2000" b="1" dirty="0" smtClean="0">
                <a:solidFill>
                  <a:srgbClr val="663300"/>
                </a:solidFill>
                <a:latin typeface="標楷體" pitchFamily="65" charset="-120"/>
                <a:ea typeface="標楷體" pitchFamily="65" charset="-120"/>
              </a:rPr>
              <a:t>2.</a:t>
            </a:r>
            <a:r>
              <a:rPr lang="zh-TW" altLang="zh-TW" sz="2000" b="1" dirty="0" smtClean="0">
                <a:solidFill>
                  <a:srgbClr val="663300"/>
                </a:solidFill>
                <a:latin typeface="標楷體" pitchFamily="65" charset="-120"/>
                <a:ea typeface="標楷體" pitchFamily="65" charset="-120"/>
              </a:rPr>
              <a:t>青年農民以</a:t>
            </a:r>
            <a:r>
              <a:rPr lang="en-US" altLang="zh-TW" sz="2000" b="1" dirty="0" smtClean="0">
                <a:solidFill>
                  <a:srgbClr val="663300"/>
                </a:solidFill>
                <a:latin typeface="標楷體" pitchFamily="65" charset="-120"/>
                <a:ea typeface="標楷體" pitchFamily="65" charset="-120"/>
              </a:rPr>
              <a:t>45</a:t>
            </a:r>
            <a:r>
              <a:rPr lang="zh-TW" altLang="zh-TW" sz="2000" b="1" dirty="0" smtClean="0">
                <a:solidFill>
                  <a:srgbClr val="663300"/>
                </a:solidFill>
                <a:latin typeface="標楷體" pitchFamily="65" charset="-120"/>
                <a:ea typeface="標楷體" pitchFamily="65" charset="-120"/>
              </a:rPr>
              <a:t>歲以下</a:t>
            </a:r>
            <a:r>
              <a:rPr lang="en-US" altLang="zh-TW" sz="2000" b="1" dirty="0" smtClean="0">
                <a:solidFill>
                  <a:srgbClr val="663300"/>
                </a:solidFill>
                <a:latin typeface="標楷體" pitchFamily="65" charset="-120"/>
                <a:ea typeface="標楷體" pitchFamily="65" charset="-120"/>
              </a:rPr>
              <a:t>(57</a:t>
            </a:r>
            <a:r>
              <a:rPr lang="zh-TW" altLang="zh-TW" sz="2000" b="1" dirty="0" smtClean="0">
                <a:solidFill>
                  <a:srgbClr val="663300"/>
                </a:solidFill>
                <a:latin typeface="標楷體" pitchFamily="65" charset="-120"/>
                <a:ea typeface="標楷體" pitchFamily="65" charset="-120"/>
              </a:rPr>
              <a:t>年</a:t>
            </a:r>
            <a:r>
              <a:rPr lang="en-US" altLang="zh-TW" sz="2000" b="1" dirty="0" smtClean="0">
                <a:solidFill>
                  <a:srgbClr val="663300"/>
                </a:solidFill>
                <a:latin typeface="標楷體" pitchFamily="65" charset="-120"/>
                <a:ea typeface="標楷體" pitchFamily="65" charset="-120"/>
              </a:rPr>
              <a:t>1</a:t>
            </a:r>
            <a:r>
              <a:rPr lang="zh-TW" altLang="zh-TW" sz="2000" b="1" dirty="0" smtClean="0">
                <a:solidFill>
                  <a:srgbClr val="663300"/>
                </a:solidFill>
                <a:latin typeface="標楷體" pitchFamily="65" charset="-120"/>
                <a:ea typeface="標楷體" pitchFamily="65" charset="-120"/>
              </a:rPr>
              <a:t>月</a:t>
            </a:r>
            <a:r>
              <a:rPr lang="en-US" altLang="zh-TW" sz="2000" b="1" dirty="0" smtClean="0">
                <a:solidFill>
                  <a:srgbClr val="663300"/>
                </a:solidFill>
                <a:latin typeface="標楷體" pitchFamily="65" charset="-120"/>
                <a:ea typeface="標楷體" pitchFamily="65" charset="-120"/>
              </a:rPr>
              <a:t>1</a:t>
            </a:r>
            <a:r>
              <a:rPr lang="zh-TW" altLang="zh-TW" sz="2000" b="1" dirty="0" smtClean="0">
                <a:solidFill>
                  <a:srgbClr val="663300"/>
                </a:solidFill>
                <a:latin typeface="標楷體" pitchFamily="65" charset="-120"/>
                <a:ea typeface="標楷體" pitchFamily="65" charset="-120"/>
              </a:rPr>
              <a:t>日以後出生</a:t>
            </a:r>
            <a:r>
              <a:rPr lang="en-US" altLang="zh-TW" sz="2000" b="1" dirty="0" smtClean="0">
                <a:solidFill>
                  <a:srgbClr val="663300"/>
                </a:solidFill>
                <a:latin typeface="標楷體" pitchFamily="65" charset="-120"/>
                <a:ea typeface="標楷體" pitchFamily="65" charset="-120"/>
              </a:rPr>
              <a:t>)</a:t>
            </a:r>
            <a:r>
              <a:rPr lang="zh-TW" altLang="zh-TW" sz="2000" b="1" dirty="0" smtClean="0">
                <a:solidFill>
                  <a:srgbClr val="663300"/>
                </a:solidFill>
                <a:latin typeface="標楷體" pitchFamily="65" charset="-120"/>
                <a:ea typeface="標楷體" pitchFamily="65" charset="-120"/>
              </a:rPr>
              <a:t>，專區產銷班班員為對象。</a:t>
            </a:r>
          </a:p>
          <a:p>
            <a:pPr>
              <a:lnSpc>
                <a:spcPct val="120000"/>
              </a:lnSpc>
            </a:pPr>
            <a:r>
              <a:rPr lang="zh-TW" altLang="en-US" sz="2000" b="1" dirty="0" smtClean="0">
                <a:solidFill>
                  <a:srgbClr val="663300"/>
                </a:solidFill>
                <a:latin typeface="標楷體" pitchFamily="65" charset="-120"/>
                <a:ea typeface="標楷體" pitchFamily="65" charset="-120"/>
              </a:rPr>
              <a:t>    </a:t>
            </a:r>
            <a:r>
              <a:rPr lang="en-US" altLang="zh-TW" sz="2000" b="1" dirty="0" smtClean="0">
                <a:solidFill>
                  <a:srgbClr val="663300"/>
                </a:solidFill>
                <a:latin typeface="標楷體" pitchFamily="65" charset="-120"/>
                <a:ea typeface="標楷體" pitchFamily="65" charset="-120"/>
              </a:rPr>
              <a:t>3.</a:t>
            </a:r>
            <a:r>
              <a:rPr lang="zh-TW" altLang="zh-TW" sz="2000" b="1" dirty="0" smtClean="0">
                <a:solidFill>
                  <a:srgbClr val="663300"/>
                </a:solidFill>
                <a:latin typeface="標楷體" pitchFamily="65" charset="-120"/>
                <a:ea typeface="標楷體" pitchFamily="65" charset="-120"/>
              </a:rPr>
              <a:t>出具班長推薦證明文件。</a:t>
            </a:r>
            <a:endParaRPr lang="en-US" altLang="zh-TW" sz="2000" b="1" dirty="0" smtClean="0">
              <a:solidFill>
                <a:srgbClr val="663300"/>
              </a:solidFill>
              <a:latin typeface="標楷體" pitchFamily="65" charset="-120"/>
              <a:ea typeface="標楷體" pitchFamily="65" charset="-120"/>
            </a:endParaRPr>
          </a:p>
          <a:p>
            <a:pPr>
              <a:lnSpc>
                <a:spcPct val="120000"/>
              </a:lnSpc>
            </a:pPr>
            <a:r>
              <a:rPr lang="en-US" altLang="zh-TW" sz="2000" b="1" dirty="0" smtClean="0">
                <a:latin typeface="標楷體" pitchFamily="65" charset="-120"/>
                <a:ea typeface="標楷體" pitchFamily="65" charset="-120"/>
              </a:rPr>
              <a:t>(2).</a:t>
            </a:r>
            <a:r>
              <a:rPr lang="zh-TW" altLang="en-US" sz="2000" b="1" dirty="0" smtClean="0">
                <a:latin typeface="標楷體" pitchFamily="65" charset="-120"/>
                <a:ea typeface="標楷體" pitchFamily="65" charset="-120"/>
              </a:rPr>
              <a:t>專區青年農民人數：</a:t>
            </a:r>
            <a:r>
              <a:rPr lang="zh-TW" altLang="en-US" sz="2000" b="1" dirty="0" smtClean="0">
                <a:solidFill>
                  <a:srgbClr val="0000CC"/>
                </a:solidFill>
                <a:latin typeface="標楷體" pitchFamily="65" charset="-120"/>
                <a:ea typeface="標楷體" pitchFamily="65" charset="-120"/>
              </a:rPr>
              <a:t>第一專區</a:t>
            </a:r>
            <a:r>
              <a:rPr lang="en-US" altLang="zh-TW" sz="2000" b="1" dirty="0" smtClean="0">
                <a:solidFill>
                  <a:srgbClr val="0000CC"/>
                </a:solidFill>
                <a:latin typeface="標楷體" pitchFamily="65" charset="-120"/>
                <a:ea typeface="標楷體" pitchFamily="65" charset="-120"/>
              </a:rPr>
              <a:t>17</a:t>
            </a:r>
            <a:r>
              <a:rPr lang="zh-TW" altLang="en-US" sz="2000" b="1" dirty="0" smtClean="0">
                <a:solidFill>
                  <a:srgbClr val="0000CC"/>
                </a:solidFill>
                <a:latin typeface="標楷體" pitchFamily="65" charset="-120"/>
                <a:ea typeface="標楷體" pitchFamily="65" charset="-120"/>
              </a:rPr>
              <a:t>人、第二專區</a:t>
            </a:r>
            <a:r>
              <a:rPr lang="en-US" altLang="zh-TW" sz="2000" b="1" dirty="0" smtClean="0">
                <a:solidFill>
                  <a:srgbClr val="0000CC"/>
                </a:solidFill>
                <a:latin typeface="標楷體" pitchFamily="65" charset="-120"/>
                <a:ea typeface="標楷體" pitchFamily="65" charset="-120"/>
              </a:rPr>
              <a:t>9</a:t>
            </a:r>
            <a:r>
              <a:rPr lang="zh-TW" altLang="en-US" sz="2000" b="1" dirty="0" smtClean="0">
                <a:solidFill>
                  <a:srgbClr val="0000CC"/>
                </a:solidFill>
                <a:latin typeface="標楷體" pitchFamily="65" charset="-120"/>
                <a:ea typeface="標楷體" pitchFamily="65" charset="-120"/>
              </a:rPr>
              <a:t>人、第三專區</a:t>
            </a:r>
            <a:r>
              <a:rPr lang="en-US" altLang="zh-TW" sz="2000" b="1" dirty="0" smtClean="0">
                <a:solidFill>
                  <a:srgbClr val="0000CC"/>
                </a:solidFill>
                <a:latin typeface="標楷體" pitchFamily="65" charset="-120"/>
                <a:ea typeface="標楷體" pitchFamily="65" charset="-120"/>
              </a:rPr>
              <a:t>15</a:t>
            </a:r>
            <a:r>
              <a:rPr lang="zh-TW" altLang="en-US" sz="2000" b="1" dirty="0" smtClean="0">
                <a:solidFill>
                  <a:srgbClr val="0000CC"/>
                </a:solidFill>
                <a:latin typeface="標楷體" pitchFamily="65" charset="-120"/>
                <a:ea typeface="標楷體" pitchFamily="65" charset="-120"/>
              </a:rPr>
              <a:t>人</a:t>
            </a:r>
            <a:endParaRPr lang="en-US" altLang="zh-TW" sz="2000" b="1" dirty="0" smtClean="0">
              <a:solidFill>
                <a:srgbClr val="0000CC"/>
              </a:solidFill>
              <a:latin typeface="標楷體" pitchFamily="65" charset="-120"/>
              <a:ea typeface="標楷體" pitchFamily="65" charset="-120"/>
            </a:endParaRPr>
          </a:p>
          <a:p>
            <a:pPr>
              <a:lnSpc>
                <a:spcPct val="120000"/>
              </a:lnSpc>
            </a:pPr>
            <a:r>
              <a:rPr lang="en-US" altLang="zh-TW" sz="2000" b="1" dirty="0" smtClean="0">
                <a:solidFill>
                  <a:srgbClr val="0000CC"/>
                </a:solidFill>
                <a:latin typeface="標楷體" pitchFamily="65" charset="-120"/>
                <a:ea typeface="標楷體" pitchFamily="65" charset="-120"/>
              </a:rPr>
              <a:t>    </a:t>
            </a:r>
            <a:r>
              <a:rPr lang="zh-TW" altLang="en-US" sz="2000" b="1" dirty="0" smtClean="0">
                <a:solidFill>
                  <a:srgbClr val="0000CC"/>
                </a:solidFill>
                <a:latin typeface="標楷體" pitchFamily="65" charset="-120"/>
                <a:ea typeface="標楷體" pitchFamily="65" charset="-120"/>
              </a:rPr>
              <a:t>                  非專區</a:t>
            </a:r>
            <a:r>
              <a:rPr lang="en-US" altLang="zh-TW" sz="2000" b="1" dirty="0" smtClean="0">
                <a:solidFill>
                  <a:srgbClr val="0000CC"/>
                </a:solidFill>
                <a:latin typeface="標楷體" pitchFamily="65" charset="-120"/>
                <a:ea typeface="標楷體" pitchFamily="65" charset="-120"/>
              </a:rPr>
              <a:t>8</a:t>
            </a:r>
            <a:r>
              <a:rPr lang="zh-TW" altLang="en-US" sz="2000" b="1" dirty="0" smtClean="0">
                <a:solidFill>
                  <a:srgbClr val="0000CC"/>
                </a:solidFill>
                <a:latin typeface="標楷體" pitchFamily="65" charset="-120"/>
                <a:ea typeface="標楷體" pitchFamily="65" charset="-120"/>
              </a:rPr>
              <a:t>人，總計</a:t>
            </a:r>
            <a:r>
              <a:rPr lang="en-US" altLang="zh-TW" sz="2000" b="1" dirty="0" smtClean="0">
                <a:solidFill>
                  <a:srgbClr val="0000CC"/>
                </a:solidFill>
                <a:latin typeface="標楷體" pitchFamily="65" charset="-120"/>
                <a:ea typeface="標楷體" pitchFamily="65" charset="-120"/>
              </a:rPr>
              <a:t>49</a:t>
            </a:r>
            <a:r>
              <a:rPr lang="zh-TW" altLang="en-US" sz="2000" b="1" dirty="0" smtClean="0">
                <a:solidFill>
                  <a:srgbClr val="0000CC"/>
                </a:solidFill>
                <a:latin typeface="標楷體" pitchFamily="65" charset="-120"/>
                <a:ea typeface="標楷體" pitchFamily="65" charset="-120"/>
              </a:rPr>
              <a:t>人。</a:t>
            </a:r>
            <a:r>
              <a:rPr lang="en-US" altLang="zh-TW" sz="2000" b="1" dirty="0" smtClean="0">
                <a:solidFill>
                  <a:srgbClr val="0000CC"/>
                </a:solidFill>
                <a:latin typeface="標楷體" pitchFamily="65" charset="-120"/>
                <a:ea typeface="標楷體" pitchFamily="65" charset="-120"/>
              </a:rPr>
              <a:t>(</a:t>
            </a:r>
            <a:r>
              <a:rPr lang="zh-TW" altLang="en-US" sz="2000" b="1" dirty="0" smtClean="0">
                <a:solidFill>
                  <a:srgbClr val="0000CC"/>
                </a:solidFill>
                <a:latin typeface="標楷體" pitchFamily="65" charset="-120"/>
                <a:ea typeface="標楷體" pitchFamily="65" charset="-120"/>
              </a:rPr>
              <a:t>菇類</a:t>
            </a:r>
            <a:r>
              <a:rPr lang="en-US" altLang="zh-TW" sz="2000" b="1" dirty="0" smtClean="0">
                <a:solidFill>
                  <a:srgbClr val="0000CC"/>
                </a:solidFill>
                <a:latin typeface="標楷體" pitchFamily="65" charset="-120"/>
                <a:ea typeface="標楷體" pitchFamily="65" charset="-120"/>
              </a:rPr>
              <a:t>39</a:t>
            </a:r>
            <a:r>
              <a:rPr lang="zh-TW" altLang="en-US" sz="2000" b="1" dirty="0" smtClean="0">
                <a:solidFill>
                  <a:srgbClr val="0000CC"/>
                </a:solidFill>
                <a:latin typeface="標楷體" pitchFamily="65" charset="-120"/>
                <a:ea typeface="標楷體" pitchFamily="65" charset="-120"/>
              </a:rPr>
              <a:t>人、葡萄</a:t>
            </a:r>
            <a:r>
              <a:rPr lang="en-US" altLang="zh-TW" sz="2000" b="1" dirty="0" smtClean="0">
                <a:solidFill>
                  <a:srgbClr val="0000CC"/>
                </a:solidFill>
                <a:latin typeface="標楷體" pitchFamily="65" charset="-120"/>
                <a:ea typeface="標楷體" pitchFamily="65" charset="-120"/>
              </a:rPr>
              <a:t>6</a:t>
            </a:r>
            <a:r>
              <a:rPr lang="zh-TW" altLang="en-US" sz="2000" b="1" dirty="0" smtClean="0">
                <a:solidFill>
                  <a:srgbClr val="0000CC"/>
                </a:solidFill>
                <a:latin typeface="標楷體" pitchFamily="65" charset="-120"/>
                <a:ea typeface="標楷體" pitchFamily="65" charset="-120"/>
              </a:rPr>
              <a:t>人、</a:t>
            </a:r>
            <a:endParaRPr lang="en-US" altLang="zh-TW" sz="2000" b="1" dirty="0" smtClean="0">
              <a:solidFill>
                <a:srgbClr val="0000CC"/>
              </a:solidFill>
              <a:latin typeface="標楷體" pitchFamily="65" charset="-120"/>
              <a:ea typeface="標楷體" pitchFamily="65" charset="-120"/>
            </a:endParaRPr>
          </a:p>
          <a:p>
            <a:pPr>
              <a:lnSpc>
                <a:spcPct val="120000"/>
              </a:lnSpc>
            </a:pPr>
            <a:r>
              <a:rPr lang="zh-TW" altLang="en-US" sz="2000" b="1" dirty="0" smtClean="0">
                <a:solidFill>
                  <a:srgbClr val="0000CC"/>
                </a:solidFill>
                <a:latin typeface="標楷體" pitchFamily="65" charset="-120"/>
                <a:ea typeface="標楷體" pitchFamily="65" charset="-120"/>
              </a:rPr>
              <a:t>                      花卉</a:t>
            </a:r>
            <a:r>
              <a:rPr lang="en-US" altLang="zh-TW" sz="2000" b="1" dirty="0" smtClean="0">
                <a:solidFill>
                  <a:srgbClr val="0000CC"/>
                </a:solidFill>
                <a:latin typeface="標楷體" pitchFamily="65" charset="-120"/>
                <a:ea typeface="標楷體" pitchFamily="65" charset="-120"/>
              </a:rPr>
              <a:t>4</a:t>
            </a:r>
            <a:r>
              <a:rPr lang="zh-TW" altLang="en-US" sz="2000" b="1" dirty="0" smtClean="0">
                <a:solidFill>
                  <a:srgbClr val="0000CC"/>
                </a:solidFill>
                <a:latin typeface="標楷體" pitchFamily="65" charset="-120"/>
                <a:ea typeface="標楷體" pitchFamily="65" charset="-120"/>
              </a:rPr>
              <a:t>人</a:t>
            </a:r>
            <a:r>
              <a:rPr lang="en-US" altLang="zh-TW" sz="2000" b="1" dirty="0" smtClean="0">
                <a:solidFill>
                  <a:srgbClr val="0000CC"/>
                </a:solidFill>
                <a:latin typeface="標楷體" pitchFamily="65" charset="-120"/>
                <a:ea typeface="標楷體" pitchFamily="65" charset="-120"/>
              </a:rPr>
              <a:t>)</a:t>
            </a:r>
          </a:p>
          <a:p>
            <a:pPr>
              <a:lnSpc>
                <a:spcPct val="120000"/>
              </a:lnSpc>
            </a:pPr>
            <a:r>
              <a:rPr lang="en-US" altLang="zh-TW" sz="2000" b="1" dirty="0" smtClean="0">
                <a:latin typeface="標楷體" pitchFamily="65" charset="-120"/>
                <a:ea typeface="標楷體" pitchFamily="65" charset="-120"/>
              </a:rPr>
              <a:t>(3).</a:t>
            </a:r>
            <a:r>
              <a:rPr lang="zh-TW" altLang="en-US" sz="2000" b="1" dirty="0" smtClean="0">
                <a:latin typeface="標楷體" pitchFamily="65" charset="-120"/>
                <a:ea typeface="標楷體" pitchFamily="65" charset="-120"/>
              </a:rPr>
              <a:t>青年農民講習會共辦理兩場</a:t>
            </a:r>
            <a:r>
              <a:rPr lang="en-US"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詳見五大面向的項目</a:t>
            </a:r>
            <a:r>
              <a:rPr lang="en-US"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3.3)</a:t>
            </a:r>
          </a:p>
          <a:p>
            <a:pPr>
              <a:lnSpc>
                <a:spcPct val="120000"/>
              </a:lnSpc>
            </a:pPr>
            <a:r>
              <a:rPr lang="en-US" altLang="zh-TW" sz="2000" b="1" dirty="0" smtClean="0">
                <a:latin typeface="標楷體" pitchFamily="65" charset="-120"/>
                <a:ea typeface="標楷體" pitchFamily="65" charset="-120"/>
              </a:rPr>
              <a:t>(4).</a:t>
            </a:r>
            <a:r>
              <a:rPr lang="zh-TW" altLang="en-US" sz="2000" b="1" dirty="0" smtClean="0">
                <a:latin typeface="標楷體" pitchFamily="65" charset="-120"/>
                <a:ea typeface="標楷體" pitchFamily="65" charset="-120"/>
              </a:rPr>
              <a:t>產銷班、青年農民特殊事項</a:t>
            </a:r>
            <a:r>
              <a:rPr lang="en-US"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zh-TW" altLang="en-US"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詳見五大面向的項目</a:t>
            </a:r>
            <a:r>
              <a:rPr lang="en-US" altLang="zh-TW"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3.3)</a:t>
            </a:r>
          </a:p>
        </p:txBody>
      </p:sp>
      <p:sp>
        <p:nvSpPr>
          <p:cNvPr id="9" name="矩形 8"/>
          <p:cNvSpPr/>
          <p:nvPr/>
        </p:nvSpPr>
        <p:spPr>
          <a:xfrm>
            <a:off x="251520" y="2492896"/>
            <a:ext cx="4544834" cy="400110"/>
          </a:xfrm>
          <a:prstGeom prst="rect">
            <a:avLst/>
          </a:prstGeom>
        </p:spPr>
        <p:txBody>
          <a:bodyPr wrap="none">
            <a:spAutoFit/>
          </a:bodyPr>
          <a:lstStyle/>
          <a:p>
            <a:pPr algn="ctr"/>
            <a:r>
              <a:rPr lang="zh-TW" altLang="en-US" sz="2000" b="1" dirty="0" smtClean="0">
                <a:solidFill>
                  <a:srgbClr val="0000CC"/>
                </a:solidFill>
                <a:latin typeface="標楷體" pitchFamily="65" charset="-120"/>
                <a:ea typeface="標楷體" pitchFamily="65" charset="-120"/>
              </a:rPr>
              <a:t>第一、二、三專區，自評分數都為</a:t>
            </a:r>
            <a:r>
              <a:rPr lang="en-US" altLang="zh-TW" sz="2000" b="1" dirty="0" smtClean="0">
                <a:solidFill>
                  <a:srgbClr val="0000CC"/>
                </a:solidFill>
                <a:latin typeface="標楷體" pitchFamily="65" charset="-120"/>
                <a:ea typeface="標楷體" pitchFamily="65" charset="-120"/>
              </a:rPr>
              <a:t>15</a:t>
            </a:r>
            <a:r>
              <a:rPr lang="zh-TW" altLang="en-US" sz="2000" b="1" dirty="0" smtClean="0">
                <a:solidFill>
                  <a:srgbClr val="0000CC"/>
                </a:solidFill>
                <a:latin typeface="標楷體" pitchFamily="65" charset="-120"/>
                <a:ea typeface="標楷體" pitchFamily="65" charset="-120"/>
              </a:rPr>
              <a:t>分</a:t>
            </a:r>
          </a:p>
        </p:txBody>
      </p:sp>
    </p:spTree>
    <p:extLst>
      <p:ext uri="{BB962C8B-B14F-4D97-AF65-F5344CB8AC3E}">
        <p14:creationId xmlns:p14="http://schemas.microsoft.com/office/powerpoint/2010/main" val="2394921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0"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grpSp>
        <p:nvGrpSpPr>
          <p:cNvPr id="2" name="群組 52"/>
          <p:cNvGrpSpPr/>
          <p:nvPr/>
        </p:nvGrpSpPr>
        <p:grpSpPr>
          <a:xfrm>
            <a:off x="1619672" y="188640"/>
            <a:ext cx="5544616" cy="720080"/>
            <a:chOff x="1619672" y="188640"/>
            <a:chExt cx="5544616" cy="720080"/>
          </a:xfrm>
        </p:grpSpPr>
        <p:sp>
          <p:nvSpPr>
            <p:cNvPr id="54" name="矩形 53"/>
            <p:cNvSpPr/>
            <p:nvPr/>
          </p:nvSpPr>
          <p:spPr>
            <a:xfrm>
              <a:off x="1763688" y="188640"/>
              <a:ext cx="5256584" cy="720080"/>
            </a:xfrm>
            <a:prstGeom prst="rect">
              <a:avLst/>
            </a:prstGeom>
            <a:blipFill>
              <a:blip r:embed="rId2" cstate="print"/>
              <a:tile tx="0" ty="0" sx="100000" sy="100000" flip="none" algn="tl"/>
            </a:blip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AutoNum type="alphaUcPeriod" startAt="2"/>
              </a:pPr>
              <a:r>
                <a:rPr lang="zh-TW" altLang="en-US" sz="3200" spc="300" dirty="0" smtClean="0">
                  <a:effectLst>
                    <a:outerShdw blurRad="38100" dist="38100" dir="2700000" algn="tl">
                      <a:srgbClr val="000000">
                        <a:alpha val="43137"/>
                      </a:srgbClr>
                    </a:outerShdw>
                  </a:effectLst>
                  <a:latin typeface="Adobe 繁黑體 Std B" pitchFamily="34" charset="-120"/>
                  <a:ea typeface="Adobe 繁黑體 Std B" pitchFamily="34" charset="-120"/>
                </a:rPr>
                <a:t>五大面項績效項目</a:t>
              </a:r>
              <a:endParaRPr lang="zh-TW" altLang="en-US" sz="3200" b="1" dirty="0">
                <a:latin typeface="Adobe 繁黑體 Std B" pitchFamily="34" charset="-120"/>
                <a:ea typeface="Adobe 繁黑體 Std B" pitchFamily="34" charset="-120"/>
              </a:endParaRPr>
            </a:p>
          </p:txBody>
        </p:sp>
        <p:sp>
          <p:nvSpPr>
            <p:cNvPr id="55" name="五邊形 54"/>
            <p:cNvSpPr/>
            <p:nvPr/>
          </p:nvSpPr>
          <p:spPr>
            <a:xfrm>
              <a:off x="1619672" y="476672"/>
              <a:ext cx="360040" cy="216024"/>
            </a:xfrm>
            <a:prstGeom prst="homePlate">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五邊形 55"/>
            <p:cNvSpPr/>
            <p:nvPr/>
          </p:nvSpPr>
          <p:spPr>
            <a:xfrm flipH="1">
              <a:off x="6804248" y="476672"/>
              <a:ext cx="360040" cy="216024"/>
            </a:xfrm>
            <a:prstGeom prst="homePlate">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aphicFrame>
        <p:nvGraphicFramePr>
          <p:cNvPr id="28" name="資料庫圖表 27"/>
          <p:cNvGraphicFramePr/>
          <p:nvPr>
            <p:extLst>
              <p:ext uri="{D42A27DB-BD31-4B8C-83A1-F6EECF244321}">
                <p14:modId xmlns:p14="http://schemas.microsoft.com/office/powerpoint/2010/main" val="817925555"/>
              </p:ext>
            </p:extLst>
          </p:nvPr>
        </p:nvGraphicFramePr>
        <p:xfrm>
          <a:off x="611560" y="1397000"/>
          <a:ext cx="8172908" cy="4912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4733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60000"/>
                <a:lumOff val="40000"/>
              </a:schemeClr>
            </a:gs>
            <a:gs pos="37468">
              <a:schemeClr val="accent1">
                <a:lumMod val="40000"/>
                <a:lumOff val="60000"/>
              </a:schemeClr>
            </a:gs>
            <a:gs pos="68000">
              <a:schemeClr val="accent3">
                <a:lumMod val="20000"/>
                <a:lumOff val="80000"/>
              </a:schemeClr>
            </a:gs>
            <a:gs pos="98000">
              <a:schemeClr val="accent3">
                <a:lumMod val="40000"/>
                <a:lumOff val="60000"/>
              </a:schemeClr>
            </a:gs>
          </a:gsLst>
          <a:lin ang="5400000" scaled="0"/>
          <a:tileRect/>
        </a:gradFill>
        <a:effectLst/>
      </p:bgPr>
    </p:bg>
    <p:spTree>
      <p:nvGrpSpPr>
        <p:cNvPr id="1" name=""/>
        <p:cNvGrpSpPr/>
        <p:nvPr/>
      </p:nvGrpSpPr>
      <p:grpSpPr>
        <a:xfrm>
          <a:off x="0" y="0"/>
          <a:ext cx="0" cy="0"/>
          <a:chOff x="0" y="0"/>
          <a:chExt cx="0" cy="0"/>
        </a:xfrm>
      </p:grpSpPr>
      <p:sp>
        <p:nvSpPr>
          <p:cNvPr id="22" name="矩形 21"/>
          <p:cNvSpPr/>
          <p:nvPr/>
        </p:nvSpPr>
        <p:spPr>
          <a:xfrm>
            <a:off x="323528" y="404664"/>
            <a:ext cx="8568952" cy="5904656"/>
          </a:xfrm>
          <a:prstGeom prst="rect">
            <a:avLst/>
          </a:prstGeom>
          <a:blipFill>
            <a:blip r:embed="rId2" cstate="print"/>
            <a:tile tx="0" ty="0" sx="100000" sy="100000" flip="none" algn="tl"/>
          </a:blipFill>
          <a:ln>
            <a:noFill/>
          </a:ln>
          <a:effectLst>
            <a:outerShdw blurRad="50800" dist="38100" dir="5400000" algn="t"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Line 23"/>
          <p:cNvSpPr>
            <a:spLocks noChangeShapeType="1"/>
          </p:cNvSpPr>
          <p:nvPr/>
        </p:nvSpPr>
        <p:spPr bwMode="auto">
          <a:xfrm>
            <a:off x="611560" y="2049743"/>
            <a:ext cx="3813405"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32" name="群組 31"/>
          <p:cNvGrpSpPr/>
          <p:nvPr/>
        </p:nvGrpSpPr>
        <p:grpSpPr>
          <a:xfrm>
            <a:off x="683568" y="1526847"/>
            <a:ext cx="3869080" cy="532462"/>
            <a:chOff x="683568" y="1526847"/>
            <a:chExt cx="3869080" cy="532462"/>
          </a:xfrm>
        </p:grpSpPr>
        <p:sp>
          <p:nvSpPr>
            <p:cNvPr id="7" name="Text Box 24"/>
            <p:cNvSpPr txBox="1">
              <a:spLocks noChangeArrowheads="1"/>
            </p:cNvSpPr>
            <p:nvPr/>
          </p:nvSpPr>
          <p:spPr bwMode="auto">
            <a:xfrm>
              <a:off x="1187624" y="1536089"/>
              <a:ext cx="33650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TW" altLang="en-US" sz="2800" spc="300" dirty="0" smtClean="0">
                  <a:effectLst>
                    <a:outerShdw blurRad="38100" dist="38100" dir="2700000" algn="tl">
                      <a:srgbClr val="000000">
                        <a:alpha val="43137"/>
                      </a:srgbClr>
                    </a:outerShdw>
                  </a:effectLst>
                  <a:latin typeface="Adobe 繁黑體 Std B" pitchFamily="34" charset="-120"/>
                  <a:ea typeface="Adobe 繁黑體 Std B" pitchFamily="34" charset="-120"/>
                </a:rPr>
                <a:t>關鍵績效指標項目</a:t>
              </a:r>
              <a:endParaRPr lang="en-US" altLang="zh-TW" sz="2800" spc="300" dirty="0">
                <a:effectLst>
                  <a:outerShdw blurRad="38100" dist="38100" dir="2700000" algn="tl">
                    <a:srgbClr val="000000">
                      <a:alpha val="43137"/>
                    </a:srgbClr>
                  </a:outerShdw>
                </a:effectLst>
                <a:latin typeface="Adobe 繁黑體 Std B" pitchFamily="34" charset="-120"/>
                <a:ea typeface="Adobe 繁黑體 Std B" pitchFamily="34" charset="-120"/>
              </a:endParaRPr>
            </a:p>
          </p:txBody>
        </p:sp>
        <p:sp>
          <p:nvSpPr>
            <p:cNvPr id="8" name="Text Box 65"/>
            <p:cNvSpPr txBox="1">
              <a:spLocks noChangeArrowheads="1"/>
            </p:cNvSpPr>
            <p:nvPr/>
          </p:nvSpPr>
          <p:spPr bwMode="gray">
            <a:xfrm>
              <a:off x="683568" y="1526847"/>
              <a:ext cx="57419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TW" altLang="en-US" sz="2400" b="1" dirty="0" smtClean="0">
                  <a:latin typeface="微軟正黑體" pitchFamily="34" charset="-120"/>
                  <a:ea typeface="微軟正黑體" pitchFamily="34" charset="-120"/>
                </a:rPr>
                <a:t>一</a:t>
              </a:r>
              <a:r>
                <a:rPr lang="en-US" altLang="zh-TW" sz="2400" b="1" dirty="0" smtClean="0">
                  <a:latin typeface="微軟正黑體" pitchFamily="34" charset="-120"/>
                  <a:ea typeface="微軟正黑體" pitchFamily="34" charset="-120"/>
                </a:rPr>
                <a:t>.</a:t>
              </a:r>
              <a:endParaRPr lang="en-US" altLang="zh-TW" sz="2400" b="1" dirty="0">
                <a:latin typeface="微軟正黑體" pitchFamily="34" charset="-120"/>
                <a:ea typeface="微軟正黑體" pitchFamily="34" charset="-120"/>
              </a:endParaRPr>
            </a:p>
          </p:txBody>
        </p:sp>
      </p:grpSp>
      <p:sp>
        <p:nvSpPr>
          <p:cNvPr id="10" name="Text Box 24"/>
          <p:cNvSpPr txBox="1">
            <a:spLocks noChangeArrowheads="1"/>
          </p:cNvSpPr>
          <p:nvPr/>
        </p:nvSpPr>
        <p:spPr bwMode="auto">
          <a:xfrm>
            <a:off x="1014284" y="2132856"/>
            <a:ext cx="334169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pPr>
            <a:r>
              <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1.</a:t>
            </a:r>
            <a:r>
              <a:rPr lang="zh-TW" altLang="en-US"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公約簽定</a:t>
            </a:r>
            <a:endPar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endParaRPr>
          </a:p>
          <a:p>
            <a:pPr eaLnBrk="0" hangingPunct="0">
              <a:lnSpc>
                <a:spcPct val="150000"/>
              </a:lnSpc>
            </a:pPr>
            <a:r>
              <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2.</a:t>
            </a:r>
            <a:r>
              <a:rPr lang="zh-TW" altLang="en-US"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農地利用</a:t>
            </a:r>
            <a:endPar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endParaRPr>
          </a:p>
          <a:p>
            <a:pPr eaLnBrk="0" hangingPunct="0">
              <a:lnSpc>
                <a:spcPct val="150000"/>
              </a:lnSpc>
            </a:pPr>
            <a:r>
              <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3.</a:t>
            </a:r>
            <a:r>
              <a:rPr lang="zh-TW" altLang="en-US"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安全認驗證</a:t>
            </a:r>
            <a:endPar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endParaRPr>
          </a:p>
          <a:p>
            <a:pPr eaLnBrk="0" hangingPunct="0">
              <a:lnSpc>
                <a:spcPct val="150000"/>
              </a:lnSpc>
            </a:pPr>
            <a:r>
              <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4.</a:t>
            </a:r>
            <a:r>
              <a:rPr lang="zh-TW" altLang="en-US"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組織運作</a:t>
            </a:r>
            <a:endPar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endParaRPr>
          </a:p>
        </p:txBody>
      </p:sp>
      <p:sp>
        <p:nvSpPr>
          <p:cNvPr id="18" name="Line 23"/>
          <p:cNvSpPr>
            <a:spLocks noChangeShapeType="1"/>
          </p:cNvSpPr>
          <p:nvPr/>
        </p:nvSpPr>
        <p:spPr bwMode="auto">
          <a:xfrm>
            <a:off x="4791043" y="2035467"/>
            <a:ext cx="3813405" cy="12525"/>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sp>
        <p:nvSpPr>
          <p:cNvPr id="38" name="Line 23"/>
          <p:cNvSpPr>
            <a:spLocks noChangeShapeType="1"/>
          </p:cNvSpPr>
          <p:nvPr/>
        </p:nvSpPr>
        <p:spPr bwMode="auto">
          <a:xfrm rot="5400000">
            <a:off x="2339752" y="3789040"/>
            <a:ext cx="4608512" cy="0"/>
          </a:xfrm>
          <a:prstGeom prst="line">
            <a:avLst/>
          </a:prstGeom>
          <a:noFill/>
          <a:ln w="25400">
            <a:solidFill>
              <a:schemeClr val="tx1"/>
            </a:solidFill>
            <a:prstDash val="sysDot"/>
            <a:round/>
            <a:headEnd type="oval"/>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grpSp>
        <p:nvGrpSpPr>
          <p:cNvPr id="46" name="群組 45"/>
          <p:cNvGrpSpPr/>
          <p:nvPr/>
        </p:nvGrpSpPr>
        <p:grpSpPr>
          <a:xfrm>
            <a:off x="2267744" y="188640"/>
            <a:ext cx="4536504" cy="1008112"/>
            <a:chOff x="2267744" y="116632"/>
            <a:chExt cx="4536504" cy="1008112"/>
          </a:xfrm>
          <a:solidFill>
            <a:schemeClr val="accent1">
              <a:lumMod val="20000"/>
              <a:lumOff val="80000"/>
            </a:schemeClr>
          </a:solidFill>
          <a:effectLst>
            <a:outerShdw blurRad="50800" dist="38100" dir="5400000" algn="t" rotWithShape="0">
              <a:prstClr val="black">
                <a:alpha val="40000"/>
              </a:prstClr>
            </a:outerShdw>
          </a:effectLst>
        </p:grpSpPr>
        <p:sp>
          <p:nvSpPr>
            <p:cNvPr id="39" name="橢圓 38"/>
            <p:cNvSpPr/>
            <p:nvPr/>
          </p:nvSpPr>
          <p:spPr>
            <a:xfrm>
              <a:off x="2267744" y="116632"/>
              <a:ext cx="936104" cy="936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橢圓 39"/>
            <p:cNvSpPr/>
            <p:nvPr/>
          </p:nvSpPr>
          <p:spPr>
            <a:xfrm>
              <a:off x="5868144" y="116632"/>
              <a:ext cx="936104" cy="936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橢圓 40"/>
            <p:cNvSpPr/>
            <p:nvPr/>
          </p:nvSpPr>
          <p:spPr>
            <a:xfrm>
              <a:off x="4644008" y="188640"/>
              <a:ext cx="936104" cy="936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p:cNvSpPr/>
            <p:nvPr/>
          </p:nvSpPr>
          <p:spPr>
            <a:xfrm>
              <a:off x="2915816" y="116632"/>
              <a:ext cx="936104" cy="936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橢圓 42"/>
            <p:cNvSpPr/>
            <p:nvPr/>
          </p:nvSpPr>
          <p:spPr>
            <a:xfrm>
              <a:off x="3491880" y="188640"/>
              <a:ext cx="936104" cy="936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4067944" y="116632"/>
              <a:ext cx="936104" cy="936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橢圓 44"/>
            <p:cNvSpPr/>
            <p:nvPr/>
          </p:nvSpPr>
          <p:spPr>
            <a:xfrm>
              <a:off x="5212987" y="140837"/>
              <a:ext cx="936104" cy="93610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7" name="文字方塊 46"/>
          <p:cNvSpPr txBox="1"/>
          <p:nvPr/>
        </p:nvSpPr>
        <p:spPr>
          <a:xfrm>
            <a:off x="3419872" y="395953"/>
            <a:ext cx="2376264" cy="584775"/>
          </a:xfrm>
          <a:prstGeom prst="rect">
            <a:avLst/>
          </a:prstGeom>
          <a:noFill/>
        </p:spPr>
        <p:txBody>
          <a:bodyPr wrap="square" rtlCol="0">
            <a:spAutoFit/>
          </a:bodyPr>
          <a:lstStyle/>
          <a:p>
            <a:pPr algn="ctr"/>
            <a:r>
              <a:rPr lang="zh-TW" altLang="en-US" sz="3200" b="1" dirty="0" smtClean="0">
                <a:effectLst>
                  <a:outerShdw blurRad="38100" dist="38100" dir="2700000" algn="tl">
                    <a:srgbClr val="000000">
                      <a:alpha val="43137"/>
                    </a:srgbClr>
                  </a:outerShdw>
                </a:effectLst>
                <a:latin typeface="Adobe 繁黑體 Std B" pitchFamily="34" charset="-120"/>
                <a:ea typeface="Adobe 繁黑體 Std B" pitchFamily="34" charset="-120"/>
              </a:rPr>
              <a:t>內 容 大 鋼</a:t>
            </a:r>
            <a:endParaRPr lang="zh-TW" altLang="en-US" sz="3200" b="1" dirty="0">
              <a:effectLst>
                <a:outerShdw blurRad="38100" dist="38100" dir="2700000" algn="tl">
                  <a:srgbClr val="000000">
                    <a:alpha val="43137"/>
                  </a:srgbClr>
                </a:outerShdw>
              </a:effectLst>
              <a:latin typeface="Adobe 繁黑體 Std B" pitchFamily="34" charset="-120"/>
              <a:ea typeface="Adobe 繁黑體 Std B" pitchFamily="34" charset="-120"/>
            </a:endParaRPr>
          </a:p>
        </p:txBody>
      </p:sp>
      <p:grpSp>
        <p:nvGrpSpPr>
          <p:cNvPr id="33" name="群組 32"/>
          <p:cNvGrpSpPr/>
          <p:nvPr/>
        </p:nvGrpSpPr>
        <p:grpSpPr>
          <a:xfrm>
            <a:off x="4789627" y="1556792"/>
            <a:ext cx="3867477" cy="532462"/>
            <a:chOff x="685171" y="1526847"/>
            <a:chExt cx="3867477" cy="532462"/>
          </a:xfrm>
        </p:grpSpPr>
        <p:sp>
          <p:nvSpPr>
            <p:cNvPr id="34" name="Text Box 24"/>
            <p:cNvSpPr txBox="1">
              <a:spLocks noChangeArrowheads="1"/>
            </p:cNvSpPr>
            <p:nvPr/>
          </p:nvSpPr>
          <p:spPr bwMode="auto">
            <a:xfrm>
              <a:off x="1187624" y="1536089"/>
              <a:ext cx="33650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zh-TW" altLang="en-US" sz="2800" spc="300" dirty="0" smtClean="0">
                  <a:effectLst>
                    <a:outerShdw blurRad="38100" dist="38100" dir="2700000" algn="tl">
                      <a:srgbClr val="000000">
                        <a:alpha val="43137"/>
                      </a:srgbClr>
                    </a:outerShdw>
                  </a:effectLst>
                  <a:latin typeface="Adobe 繁黑體 Std B" pitchFamily="34" charset="-120"/>
                  <a:ea typeface="Adobe 繁黑體 Std B" pitchFamily="34" charset="-120"/>
                </a:rPr>
                <a:t>五大面向績效項目</a:t>
              </a:r>
              <a:endParaRPr lang="en-US" altLang="zh-TW" sz="2800" spc="300" dirty="0">
                <a:effectLst>
                  <a:outerShdw blurRad="38100" dist="38100" dir="2700000" algn="tl">
                    <a:srgbClr val="000000">
                      <a:alpha val="43137"/>
                    </a:srgbClr>
                  </a:outerShdw>
                </a:effectLst>
                <a:latin typeface="Adobe 繁黑體 Std B" pitchFamily="34" charset="-120"/>
                <a:ea typeface="Adobe 繁黑體 Std B" pitchFamily="34" charset="-120"/>
              </a:endParaRPr>
            </a:p>
          </p:txBody>
        </p:sp>
        <p:sp>
          <p:nvSpPr>
            <p:cNvPr id="35" name="Text Box 65"/>
            <p:cNvSpPr txBox="1">
              <a:spLocks noChangeArrowheads="1"/>
            </p:cNvSpPr>
            <p:nvPr/>
          </p:nvSpPr>
          <p:spPr bwMode="gray">
            <a:xfrm>
              <a:off x="685171" y="1526847"/>
              <a:ext cx="57099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TW" altLang="en-US" sz="2400" b="1" dirty="0" smtClean="0">
                  <a:latin typeface="微軟正黑體" pitchFamily="34" charset="-120"/>
                  <a:ea typeface="微軟正黑體" pitchFamily="34" charset="-120"/>
                </a:rPr>
                <a:t>二</a:t>
              </a:r>
              <a:r>
                <a:rPr lang="en-US" altLang="zh-TW" sz="2400" b="1" dirty="0" smtClean="0">
                  <a:latin typeface="微軟正黑體" pitchFamily="34" charset="-120"/>
                  <a:ea typeface="微軟正黑體" pitchFamily="34" charset="-120"/>
                </a:rPr>
                <a:t>.</a:t>
              </a:r>
              <a:endParaRPr lang="en-US" altLang="zh-TW" sz="2400" b="1" dirty="0">
                <a:latin typeface="微軟正黑體" pitchFamily="34" charset="-120"/>
                <a:ea typeface="微軟正黑體" pitchFamily="34" charset="-120"/>
              </a:endParaRPr>
            </a:p>
          </p:txBody>
        </p:sp>
      </p:grpSp>
      <p:sp>
        <p:nvSpPr>
          <p:cNvPr id="50" name="Text Box 24"/>
          <p:cNvSpPr txBox="1">
            <a:spLocks noChangeArrowheads="1"/>
          </p:cNvSpPr>
          <p:nvPr/>
        </p:nvSpPr>
        <p:spPr bwMode="auto">
          <a:xfrm>
            <a:off x="5190748" y="2060848"/>
            <a:ext cx="334169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150000"/>
              </a:lnSpc>
            </a:pPr>
            <a:r>
              <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1.</a:t>
            </a:r>
            <a:r>
              <a:rPr lang="zh-TW" altLang="en-US"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農地利用</a:t>
            </a:r>
            <a:endPar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endParaRPr>
          </a:p>
          <a:p>
            <a:pPr eaLnBrk="0" hangingPunct="0">
              <a:lnSpc>
                <a:spcPct val="150000"/>
              </a:lnSpc>
            </a:pPr>
            <a:r>
              <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2.</a:t>
            </a:r>
            <a:r>
              <a:rPr lang="zh-TW" altLang="en-US"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組織功能</a:t>
            </a:r>
            <a:endPar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endParaRPr>
          </a:p>
          <a:p>
            <a:pPr eaLnBrk="0" hangingPunct="0">
              <a:lnSpc>
                <a:spcPct val="150000"/>
              </a:lnSpc>
            </a:pPr>
            <a:r>
              <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3.</a:t>
            </a:r>
            <a:r>
              <a:rPr lang="zh-TW" altLang="en-US"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培育訓練</a:t>
            </a:r>
            <a:endPar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endParaRPr>
          </a:p>
          <a:p>
            <a:pPr eaLnBrk="0" hangingPunct="0">
              <a:lnSpc>
                <a:spcPct val="150000"/>
              </a:lnSpc>
            </a:pPr>
            <a:r>
              <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4.</a:t>
            </a:r>
            <a:r>
              <a:rPr lang="zh-TW" altLang="en-US"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產銷經營</a:t>
            </a:r>
            <a:endPar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endParaRPr>
          </a:p>
          <a:p>
            <a:pPr eaLnBrk="0" hangingPunct="0">
              <a:lnSpc>
                <a:spcPct val="150000"/>
              </a:lnSpc>
            </a:pPr>
            <a:r>
              <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5.</a:t>
            </a:r>
            <a:r>
              <a:rPr lang="zh-TW" altLang="en-US"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rPr>
              <a:t>友善環境</a:t>
            </a:r>
            <a:endParaRPr lang="en-US" altLang="zh-TW" sz="3200" b="1" spc="300" dirty="0" smtClean="0">
              <a:solidFill>
                <a:srgbClr val="663300"/>
              </a:solidFill>
              <a:effectLst>
                <a:outerShdw blurRad="38100" dist="38100" dir="2700000" algn="tl">
                  <a:srgbClr val="000000">
                    <a:alpha val="43137"/>
                  </a:srgbClr>
                </a:outerShdw>
              </a:effectLst>
              <a:latin typeface="Adobe 繁黑體 Std B" pitchFamily="34" charset="-120"/>
              <a:ea typeface="Adobe 繁黑體 Std B" pitchFamily="34" charset="-120"/>
            </a:endParaRPr>
          </a:p>
        </p:txBody>
      </p:sp>
    </p:spTree>
    <p:extLst>
      <p:ext uri="{BB962C8B-B14F-4D97-AF65-F5344CB8AC3E}">
        <p14:creationId xmlns:p14="http://schemas.microsoft.com/office/powerpoint/2010/main" val="4118250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農地利用面</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專區資訊系統建置與更新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452740478"/>
              </p:ext>
            </p:extLst>
          </p:nvPr>
        </p:nvGraphicFramePr>
        <p:xfrm>
          <a:off x="107504" y="1196752"/>
          <a:ext cx="8784975" cy="5256585"/>
        </p:xfrm>
        <a:graphic>
          <a:graphicData uri="http://schemas.openxmlformats.org/drawingml/2006/table">
            <a:tbl>
              <a:tblPr firstRow="1" bandRow="1">
                <a:tableStyleId>{5C22544A-7EE6-4342-B048-85BDC9FD1C3A}</a:tableStyleId>
              </a:tblPr>
              <a:tblGrid>
                <a:gridCol w="1152128"/>
                <a:gridCol w="5582450"/>
                <a:gridCol w="2050397"/>
              </a:tblGrid>
              <a:tr h="46975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1.</a:t>
                      </a:r>
                      <a:r>
                        <a:rPr lang="en-US" altLang="zh-TW" sz="2000" baseline="0" dirty="0" smtClean="0">
                          <a:solidFill>
                            <a:srgbClr val="FFFF00"/>
                          </a:solidFill>
                          <a:latin typeface="微軟正黑體" pitchFamily="34" charset="-120"/>
                          <a:ea typeface="微軟正黑體" pitchFamily="34" charset="-120"/>
                        </a:rPr>
                        <a:t> </a:t>
                      </a:r>
                      <a:r>
                        <a:rPr lang="zh-TW" altLang="en-US" sz="2000" baseline="0" dirty="0" smtClean="0">
                          <a:solidFill>
                            <a:srgbClr val="FFFF00"/>
                          </a:solidFill>
                          <a:latin typeface="微軟正黑體" pitchFamily="34" charset="-120"/>
                          <a:ea typeface="微軟正黑體" pitchFamily="34" charset="-120"/>
                        </a:rPr>
                        <a:t>農地利用  </a:t>
                      </a:r>
                      <a:r>
                        <a:rPr lang="zh-TW" altLang="en-US" sz="2000" dirty="0" smtClean="0">
                          <a:solidFill>
                            <a:srgbClr val="FFFF00"/>
                          </a:solidFill>
                          <a:latin typeface="微軟正黑體" pitchFamily="34" charset="-120"/>
                          <a:ea typeface="微軟正黑體" pitchFamily="34" charset="-120"/>
                        </a:rPr>
                        <a:t>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450687">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336148">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專區資訊系統建置與更新</a:t>
                      </a:r>
                      <a:endPar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lvl="0">
                        <a:lnSpc>
                          <a:spcPts val="2400"/>
                        </a:lnSpc>
                      </a:pPr>
                      <a:r>
                        <a:rPr lang="en-US" altLang="zh-TW" sz="1800" kern="100" dirty="0" smtClean="0">
                          <a:solidFill>
                            <a:srgbClr val="000000"/>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依據「農業經營專區資訊平台」</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1-11</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月統計，新增及維護專區農民基本資料</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p>
                    <a:p>
                      <a:pPr lvl="0">
                        <a:lnSpc>
                          <a:spcPts val="2400"/>
                        </a:lnSpc>
                      </a:pPr>
                      <a:r>
                        <a:rPr lang="zh-TW" altLang="en-US" sz="1800" b="0" kern="1200" dirty="0" smtClean="0">
                          <a:solidFill>
                            <a:schemeClr val="dk1"/>
                          </a:solidFill>
                          <a:effectLst/>
                          <a:latin typeface="標楷體" panose="03000509000000000000" pitchFamily="65" charset="-120"/>
                          <a:ea typeface="標楷體" panose="03000509000000000000" pitchFamily="65" charset="-120"/>
                          <a:cs typeface="+mn-cs"/>
                        </a:rPr>
                        <a:t>第一專區</a:t>
                      </a:r>
                      <a:endPar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endParaRPr>
                    </a:p>
                    <a:p>
                      <a:pPr lvl="0">
                        <a:lnSpc>
                          <a:spcPts val="2400"/>
                        </a:lnSpc>
                      </a:pP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專區耕作人資料、專區土地與耕作管理，共計</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:2391</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筆。</a:t>
                      </a:r>
                      <a:endPar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en-US" sz="1800" b="0" kern="1200" dirty="0" smtClean="0">
                          <a:solidFill>
                            <a:schemeClr val="dk1"/>
                          </a:solidFill>
                          <a:effectLst/>
                          <a:latin typeface="標楷體" panose="03000509000000000000" pitchFamily="65" charset="-120"/>
                          <a:ea typeface="標楷體" panose="03000509000000000000" pitchFamily="65" charset="-120"/>
                          <a:cs typeface="+mn-cs"/>
                        </a:rPr>
                        <a:t>第二專區</a:t>
                      </a:r>
                      <a:endPar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專區耕作人資料、專區土地與耕作管理，共計</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:2062</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筆。</a:t>
                      </a:r>
                      <a:endPar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en-US" sz="1800" b="0" kern="1200" dirty="0" smtClean="0">
                          <a:solidFill>
                            <a:schemeClr val="dk1"/>
                          </a:solidFill>
                          <a:effectLst/>
                          <a:latin typeface="標楷體" panose="03000509000000000000" pitchFamily="65" charset="-120"/>
                          <a:ea typeface="標楷體" panose="03000509000000000000" pitchFamily="65" charset="-120"/>
                          <a:cs typeface="+mn-cs"/>
                        </a:rPr>
                        <a:t>第三專區</a:t>
                      </a:r>
                      <a:endPar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專區耕作人資料、專區土地與耕作管理，共計</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:693</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筆。</a:t>
                      </a:r>
                      <a:endPar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endParaRPr>
                    </a:p>
                  </a:txBody>
                  <a:tcPr marL="68580" marR="68580" marT="0" marB="0"/>
                </a:tc>
                <a:tc>
                  <a:txBody>
                    <a:bodyPr/>
                    <a:lstStyle/>
                    <a:p>
                      <a:pPr marL="42545" marR="0" lvl="0" indent="0" algn="just" defTabSz="914400" rtl="0" eaLnBrk="1" fontAlgn="auto" latinLnBrk="0" hangingPunct="1">
                        <a:lnSpc>
                          <a:spcPts val="2400"/>
                        </a:lnSpc>
                        <a:spcBef>
                          <a:spcPts val="0"/>
                        </a:spcBef>
                        <a:spcAft>
                          <a:spcPts val="0"/>
                        </a:spcAft>
                        <a:buClrTx/>
                        <a:buSzTx/>
                        <a:buFontTx/>
                        <a:buNone/>
                        <a:tabLst/>
                        <a:defRPr/>
                      </a:pPr>
                      <a:r>
                        <a:rPr lang="en-US" altLang="zh-TW" sz="1800" kern="1200" dirty="0" smtClean="0">
                          <a:solidFill>
                            <a:schemeClr val="dk1"/>
                          </a:solidFill>
                          <a:effectLst/>
                          <a:latin typeface="+mn-lt"/>
                          <a:ea typeface="+mn-ea"/>
                          <a:cs typeface="+mn-cs"/>
                        </a:rPr>
                        <a:t>1.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利用資訊系統</a:t>
                      </a:r>
                      <a:r>
                        <a:rPr lang="zh-TW" altLang="zh-TW" sz="1800" b="1" kern="1200" dirty="0" smtClean="0">
                          <a:solidFill>
                            <a:srgbClr val="FF0000"/>
                          </a:solidFill>
                          <a:effectLst/>
                          <a:latin typeface="標楷體" panose="03000509000000000000" pitchFamily="65" charset="-120"/>
                          <a:ea typeface="標楷體" panose="03000509000000000000" pitchFamily="65" charset="-120"/>
                          <a:cs typeface="+mn-cs"/>
                        </a:rPr>
                        <a:t>有效掌握專區班員資料、安全認證、組織營運、專區執行進度管控表</a:t>
                      </a:r>
                      <a:r>
                        <a:rPr lang="zh-TW" altLang="zh-TW" sz="1800" kern="1200" dirty="0" smtClean="0">
                          <a:solidFill>
                            <a:srgbClr val="FF0000"/>
                          </a:solidFill>
                          <a:effectLst/>
                          <a:latin typeface="標楷體" panose="03000509000000000000" pitchFamily="65" charset="-120"/>
                          <a:ea typeface="標楷體" panose="03000509000000000000" pitchFamily="65" charset="-120"/>
                          <a:cs typeface="+mn-cs"/>
                        </a:rPr>
                        <a:t>。</a:t>
                      </a:r>
                    </a:p>
                    <a:p>
                      <a:pPr marL="42545" algn="just">
                        <a:lnSpc>
                          <a:spcPts val="2400"/>
                        </a:lnSpc>
                        <a:spcAft>
                          <a:spcPts val="0"/>
                        </a:spcAft>
                      </a:pPr>
                      <a:endParaRPr lang="zh-TW" sz="18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r>
            </a:tbl>
          </a:graphicData>
        </a:graphic>
      </p:graphicFrame>
      <p:sp>
        <p:nvSpPr>
          <p:cNvPr id="7" name="矩形 6"/>
          <p:cNvSpPr/>
          <p:nvPr/>
        </p:nvSpPr>
        <p:spPr>
          <a:xfrm>
            <a:off x="185191" y="764704"/>
            <a:ext cx="4544835" cy="400110"/>
          </a:xfrm>
          <a:prstGeom prst="rect">
            <a:avLst/>
          </a:prstGeom>
        </p:spPr>
        <p:txBody>
          <a:bodyPr wrap="none">
            <a:spAutoFit/>
          </a:bodyPr>
          <a:lstStyle/>
          <a:p>
            <a:pPr algn="ctr"/>
            <a:r>
              <a:rPr lang="zh-TW" altLang="en-US" sz="2000" b="1" dirty="0" smtClean="0">
                <a:solidFill>
                  <a:srgbClr val="0000CC"/>
                </a:solidFill>
                <a:latin typeface="標楷體" pitchFamily="65" charset="-120"/>
                <a:ea typeface="標楷體" pitchFamily="65" charset="-120"/>
              </a:rPr>
              <a:t>第一、二、三專區，自評分數都為</a:t>
            </a:r>
            <a:r>
              <a:rPr lang="en-US" altLang="zh-TW" sz="2000" b="1" dirty="0" smtClean="0">
                <a:solidFill>
                  <a:srgbClr val="0000CC"/>
                </a:solidFill>
                <a:latin typeface="標楷體" pitchFamily="65" charset="-120"/>
                <a:ea typeface="標楷體" pitchFamily="65" charset="-120"/>
              </a:rPr>
              <a:t>15</a:t>
            </a:r>
            <a:r>
              <a:rPr lang="zh-TW" altLang="en-US" sz="2000" b="1" dirty="0" smtClean="0">
                <a:solidFill>
                  <a:srgbClr val="0000CC"/>
                </a:solidFill>
                <a:latin typeface="標楷體" pitchFamily="65" charset="-120"/>
                <a:ea typeface="標楷體" pitchFamily="65" charset="-120"/>
              </a:rPr>
              <a:t>分</a:t>
            </a:r>
          </a:p>
        </p:txBody>
      </p:sp>
      <p:sp>
        <p:nvSpPr>
          <p:cNvPr id="11" name="文字方塊 10"/>
          <p:cNvSpPr txBox="1"/>
          <p:nvPr/>
        </p:nvSpPr>
        <p:spPr>
          <a:xfrm>
            <a:off x="6444208" y="827420"/>
            <a:ext cx="2448272"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資料來源 </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資訊平台</a:t>
            </a:r>
            <a:endParaRPr lang="zh-TW" altLang="en-US"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67108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農地利用</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專區資訊系統建置與更新</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 name="圖片版面配置區 14"/>
          <p:cNvPicPr>
            <a:picLocks noGrp="1"/>
          </p:cNvPicPr>
          <p:nvPr>
            <p:ph type="pic" idx="1"/>
          </p:nvPr>
        </p:nvPicPr>
        <p:blipFill rotWithShape="1">
          <a:blip r:embed="rId2" cstate="email">
            <a:extLst>
              <a:ext uri="{28A0092B-C50C-407E-A947-70E740481C1C}">
                <a14:useLocalDpi xmlns:a14="http://schemas.microsoft.com/office/drawing/2010/main"/>
              </a:ext>
            </a:extLst>
          </a:blip>
          <a:srcRect/>
          <a:stretch/>
        </p:blipFill>
        <p:spPr bwMode="auto">
          <a:xfrm>
            <a:off x="637136" y="1134036"/>
            <a:ext cx="7463256" cy="14649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4" name="文字方塊 13"/>
          <p:cNvSpPr txBox="1"/>
          <p:nvPr/>
        </p:nvSpPr>
        <p:spPr>
          <a:xfrm>
            <a:off x="312410" y="764704"/>
            <a:ext cx="4502095"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第一專區 專區資料建置與更新</a:t>
            </a:r>
            <a:endParaRPr lang="zh-TW" altLang="en-US" b="1" dirty="0">
              <a:latin typeface="標楷體" panose="03000509000000000000" pitchFamily="65" charset="-120"/>
              <a:ea typeface="標楷體" panose="03000509000000000000" pitchFamily="65" charset="-120"/>
            </a:endParaRPr>
          </a:p>
        </p:txBody>
      </p:sp>
      <p:sp>
        <p:nvSpPr>
          <p:cNvPr id="16" name="文字方塊 15"/>
          <p:cNvSpPr txBox="1"/>
          <p:nvPr/>
        </p:nvSpPr>
        <p:spPr>
          <a:xfrm>
            <a:off x="325890" y="2615495"/>
            <a:ext cx="4199678" cy="646331"/>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第二專區 專區</a:t>
            </a:r>
            <a:r>
              <a:rPr lang="zh-TW" altLang="en-US" b="1" dirty="0">
                <a:latin typeface="標楷體" panose="03000509000000000000" pitchFamily="65" charset="-120"/>
                <a:ea typeface="標楷體" panose="03000509000000000000" pitchFamily="65" charset="-120"/>
              </a:rPr>
              <a:t>資料建置與更新</a:t>
            </a:r>
          </a:p>
          <a:p>
            <a:endParaRPr lang="zh-TW" altLang="en-US" b="1" dirty="0">
              <a:latin typeface="標楷體" panose="03000509000000000000" pitchFamily="65" charset="-120"/>
              <a:ea typeface="標楷體" panose="03000509000000000000" pitchFamily="65" charset="-120"/>
            </a:endParaRPr>
          </a:p>
        </p:txBody>
      </p:sp>
      <p:pic>
        <p:nvPicPr>
          <p:cNvPr id="22" name="圖片 21"/>
          <p:cNvPicPr preferRelativeResize="0"/>
          <p:nvPr/>
        </p:nvPicPr>
        <p:blipFill rotWithShape="1">
          <a:blip r:embed="rId3" cstate="email">
            <a:extLst>
              <a:ext uri="{28A0092B-C50C-407E-A947-70E740481C1C}">
                <a14:useLocalDpi xmlns:a14="http://schemas.microsoft.com/office/drawing/2010/main"/>
              </a:ext>
            </a:extLst>
          </a:blip>
          <a:srcRect/>
          <a:stretch/>
        </p:blipFill>
        <p:spPr bwMode="auto">
          <a:xfrm>
            <a:off x="637136" y="2955895"/>
            <a:ext cx="7462800" cy="146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9" name="文字方塊 18"/>
          <p:cNvSpPr txBox="1"/>
          <p:nvPr/>
        </p:nvSpPr>
        <p:spPr>
          <a:xfrm>
            <a:off x="349104" y="4462502"/>
            <a:ext cx="3600400" cy="646331"/>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第三專區 專區</a:t>
            </a:r>
            <a:r>
              <a:rPr lang="zh-TW" altLang="en-US" b="1" dirty="0">
                <a:latin typeface="標楷體" panose="03000509000000000000" pitchFamily="65" charset="-120"/>
                <a:ea typeface="標楷體" panose="03000509000000000000" pitchFamily="65" charset="-120"/>
              </a:rPr>
              <a:t>資料建置與更新</a:t>
            </a:r>
          </a:p>
          <a:p>
            <a:endParaRPr lang="zh-TW" altLang="en-US" b="1" dirty="0">
              <a:latin typeface="標楷體" panose="03000509000000000000" pitchFamily="65" charset="-120"/>
              <a:ea typeface="標楷體" panose="03000509000000000000" pitchFamily="65" charset="-120"/>
            </a:endParaRPr>
          </a:p>
        </p:txBody>
      </p:sp>
      <p:pic>
        <p:nvPicPr>
          <p:cNvPr id="25" name="圖片 24"/>
          <p:cNvPicPr preferRelativeResize="0"/>
          <p:nvPr/>
        </p:nvPicPr>
        <p:blipFill rotWithShape="1">
          <a:blip r:embed="rId4" cstate="email">
            <a:extLst>
              <a:ext uri="{28A0092B-C50C-407E-A947-70E740481C1C}">
                <a14:useLocalDpi xmlns:a14="http://schemas.microsoft.com/office/drawing/2010/main"/>
              </a:ext>
            </a:extLst>
          </a:blip>
          <a:srcRect/>
          <a:stretch/>
        </p:blipFill>
        <p:spPr bwMode="auto">
          <a:xfrm>
            <a:off x="637136" y="4848523"/>
            <a:ext cx="7462800" cy="146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4" name="文字方塊 3"/>
          <p:cNvSpPr txBox="1"/>
          <p:nvPr/>
        </p:nvSpPr>
        <p:spPr>
          <a:xfrm>
            <a:off x="6012160" y="692696"/>
            <a:ext cx="2448272"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資料來源 </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資訊平台</a:t>
            </a:r>
            <a:endParaRPr lang="zh-TW" altLang="en-US"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940980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農地利用</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專區資訊系統建置與更新</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1084977665"/>
              </p:ext>
            </p:extLst>
          </p:nvPr>
        </p:nvGraphicFramePr>
        <p:xfrm>
          <a:off x="251520" y="764704"/>
          <a:ext cx="8640960" cy="5688632"/>
        </p:xfrm>
        <a:graphic>
          <a:graphicData uri="http://schemas.openxmlformats.org/drawingml/2006/table">
            <a:tbl>
              <a:tblPr firstRow="1" bandRow="1">
                <a:tableStyleId>{5C22544A-7EE6-4342-B048-85BDC9FD1C3A}</a:tableStyleId>
              </a:tblPr>
              <a:tblGrid>
                <a:gridCol w="1368865"/>
                <a:gridCol w="4751815"/>
                <a:gridCol w="2520280"/>
              </a:tblGrid>
              <a:tr h="370840">
                <a:tc gridSpan="3">
                  <a:txBody>
                    <a:bodyPr/>
                    <a:lstStyle/>
                    <a:p>
                      <a:r>
                        <a:rPr lang="en-US" altLang="zh-TW" sz="2000" dirty="0" smtClean="0">
                          <a:solidFill>
                            <a:srgbClr val="FFFF00"/>
                          </a:solidFill>
                          <a:latin typeface="微軟正黑體" pitchFamily="34" charset="-120"/>
                          <a:ea typeface="微軟正黑體" pitchFamily="34" charset="-120"/>
                        </a:rPr>
                        <a:t>1.</a:t>
                      </a:r>
                      <a:r>
                        <a:rPr lang="en-US" altLang="zh-TW" sz="2000" baseline="0" dirty="0" smtClean="0">
                          <a:solidFill>
                            <a:srgbClr val="FFFF00"/>
                          </a:solidFill>
                          <a:latin typeface="微軟正黑體" pitchFamily="34" charset="-120"/>
                          <a:ea typeface="微軟正黑體" pitchFamily="34" charset="-120"/>
                        </a:rPr>
                        <a:t> </a:t>
                      </a:r>
                      <a:r>
                        <a:rPr lang="zh-TW" altLang="en-US" sz="2000" baseline="0" dirty="0" smtClean="0">
                          <a:solidFill>
                            <a:srgbClr val="FFFF00"/>
                          </a:solidFill>
                          <a:latin typeface="微軟正黑體" pitchFamily="34" charset="-120"/>
                          <a:ea typeface="微軟正黑體" pitchFamily="34" charset="-120"/>
                        </a:rPr>
                        <a:t>農地利用  </a:t>
                      </a:r>
                      <a:r>
                        <a:rPr lang="zh-TW" altLang="en-US" sz="2000" dirty="0" smtClean="0">
                          <a:solidFill>
                            <a:srgbClr val="FFFF00"/>
                          </a:solidFill>
                          <a:latin typeface="微軟正黑體" pitchFamily="34" charset="-120"/>
                          <a:ea typeface="微軟正黑體" pitchFamily="34" charset="-120"/>
                        </a:rPr>
                        <a:t>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752528">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專區資訊系統建置與更新</a:t>
                      </a:r>
                      <a:endPar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ts val="2400"/>
                        </a:lnSpc>
                        <a:spcBef>
                          <a:spcPts val="0"/>
                        </a:spcBef>
                        <a:spcAft>
                          <a:spcPts val="0"/>
                        </a:spcAft>
                        <a:buClrTx/>
                        <a:buSzTx/>
                        <a:buFontTx/>
                        <a:buNone/>
                        <a:tabLst/>
                        <a:defRPr/>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2.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更新及維護「農業經營專區資訊平台」安全認證資料，</a:t>
                      </a:r>
                      <a:endParaRPr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第一專區</a:t>
                      </a:r>
                      <a:endPar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吉園圃資料</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:56.49</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公頃</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(88</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人</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、產銷履歷資料建置</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35.84</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公頃</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(74</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人</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a:t>
                      </a: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、有機驗證資料</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0.93</a:t>
                      </a: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公頃</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(1</a:t>
                      </a: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人</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a:t>
                      </a:r>
                      <a:endPar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endParaRPr lang="zh-TW"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第二專區</a:t>
                      </a:r>
                      <a:endPar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吉園圃資料</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:9.49</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公頃</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(26</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人</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、產銷履歷資料建置</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37.44</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公頃</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(55</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人</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a:t>
                      </a: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、有機驗證資料</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1.29</a:t>
                      </a: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公頃</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(1</a:t>
                      </a: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人</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a:t>
                      </a:r>
                      <a:endPar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endPar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第三專區</a:t>
                      </a:r>
                      <a:endPar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吉園圃資料</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12.39</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公頃</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(16</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人</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、產銷履歷資料建置</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24.68</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公頃</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(50</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人</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a:t>
                      </a:r>
                      <a:endPar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endParaRPr>
                    </a:p>
                  </a:txBody>
                  <a:tcPr marL="68580" marR="68580" marT="0" marB="0"/>
                </a:tc>
                <a:tc>
                  <a:txBody>
                    <a:bodyPr/>
                    <a:lstStyle/>
                    <a:p>
                      <a:pPr marL="42545" marR="0" lvl="0" indent="0" algn="just" defTabSz="914400" rtl="0" eaLnBrk="1" fontAlgn="auto" latinLnBrk="0" hangingPunct="1">
                        <a:lnSpc>
                          <a:spcPts val="2400"/>
                        </a:lnSpc>
                        <a:spcBef>
                          <a:spcPts val="0"/>
                        </a:spcBef>
                        <a:spcAft>
                          <a:spcPts val="0"/>
                        </a:spcAft>
                        <a:buClrTx/>
                        <a:buSzTx/>
                        <a:buFontTx/>
                        <a:buNone/>
                        <a:tabLst/>
                        <a:defRPr/>
                      </a:pP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透過定期上傳至資訊平台，讓</a:t>
                      </a:r>
                      <a:r>
                        <a:rPr lang="zh-TW" altLang="zh-TW" sz="1800" b="1" kern="1200" dirty="0" smtClean="0">
                          <a:solidFill>
                            <a:srgbClr val="FF0000"/>
                          </a:solidFill>
                          <a:effectLst/>
                          <a:latin typeface="標楷體" panose="03000509000000000000" pitchFamily="65" charset="-120"/>
                          <a:ea typeface="標楷體" panose="03000509000000000000" pitchFamily="65" charset="-120"/>
                          <a:cs typeface="+mn-cs"/>
                        </a:rPr>
                        <a:t>專區工作人員更加了解土地公約簽約現況及分佈。</a:t>
                      </a:r>
                    </a:p>
                    <a:p>
                      <a:pPr marL="42545" algn="just">
                        <a:lnSpc>
                          <a:spcPts val="2400"/>
                        </a:lnSpc>
                        <a:spcAft>
                          <a:spcPts val="0"/>
                        </a:spcAft>
                      </a:pPr>
                      <a:endParaRPr lang="zh-TW" sz="18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9716784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農地利用</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專區資訊系統建置與更新</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185773" y="700346"/>
            <a:ext cx="3853117"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第一專區 吉園圃標章面積</a:t>
            </a:r>
            <a:endParaRPr lang="zh-TW" altLang="en-US" b="1" dirty="0">
              <a:latin typeface="標楷體" panose="03000509000000000000" pitchFamily="65" charset="-120"/>
              <a:ea typeface="標楷體" panose="03000509000000000000" pitchFamily="65" charset="-120"/>
            </a:endParaRPr>
          </a:p>
        </p:txBody>
      </p:sp>
      <p:sp>
        <p:nvSpPr>
          <p:cNvPr id="16" name="文字方塊 15"/>
          <p:cNvSpPr txBox="1"/>
          <p:nvPr/>
        </p:nvSpPr>
        <p:spPr>
          <a:xfrm>
            <a:off x="84290" y="2521756"/>
            <a:ext cx="3551606" cy="646331"/>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第二專區 吉</a:t>
            </a:r>
            <a:r>
              <a:rPr lang="zh-TW" altLang="en-US" b="1" dirty="0">
                <a:latin typeface="標楷體" panose="03000509000000000000" pitchFamily="65" charset="-120"/>
                <a:ea typeface="標楷體" panose="03000509000000000000" pitchFamily="65" charset="-120"/>
              </a:rPr>
              <a:t>園圃標章面積</a:t>
            </a:r>
          </a:p>
          <a:p>
            <a:endParaRPr lang="zh-TW" altLang="en-US" b="1" dirty="0">
              <a:latin typeface="標楷體" panose="03000509000000000000" pitchFamily="65" charset="-120"/>
              <a:ea typeface="標楷體" panose="03000509000000000000" pitchFamily="65" charset="-120"/>
            </a:endParaRPr>
          </a:p>
        </p:txBody>
      </p:sp>
      <p:sp>
        <p:nvSpPr>
          <p:cNvPr id="19" name="文字方塊 18"/>
          <p:cNvSpPr txBox="1"/>
          <p:nvPr/>
        </p:nvSpPr>
        <p:spPr>
          <a:xfrm>
            <a:off x="157024" y="4368763"/>
            <a:ext cx="3622888" cy="646331"/>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第三專區 吉</a:t>
            </a:r>
            <a:r>
              <a:rPr lang="zh-TW" altLang="en-US" b="1" dirty="0">
                <a:latin typeface="標楷體" panose="03000509000000000000" pitchFamily="65" charset="-120"/>
                <a:ea typeface="標楷體" panose="03000509000000000000" pitchFamily="65" charset="-120"/>
              </a:rPr>
              <a:t>園圃標章面積</a:t>
            </a:r>
          </a:p>
          <a:p>
            <a:endParaRPr lang="zh-TW" altLang="en-US" b="1" dirty="0">
              <a:latin typeface="標楷體" panose="03000509000000000000" pitchFamily="65" charset="-120"/>
              <a:ea typeface="標楷體" panose="03000509000000000000" pitchFamily="65" charset="-120"/>
            </a:endParaRPr>
          </a:p>
        </p:txBody>
      </p:sp>
      <p:pic>
        <p:nvPicPr>
          <p:cNvPr id="13" name="圖片版面配置區 12"/>
          <p:cNvPicPr preferRelativeResize="0">
            <a:picLocks noGrp="1"/>
          </p:cNvPicPr>
          <p:nvPr>
            <p:ph type="pic" idx="1"/>
          </p:nvPr>
        </p:nvPicPr>
        <p:blipFill rotWithShape="1">
          <a:blip r:embed="rId2" cstate="email">
            <a:extLst>
              <a:ext uri="{28A0092B-C50C-407E-A947-70E740481C1C}">
                <a14:useLocalDpi xmlns:a14="http://schemas.microsoft.com/office/drawing/2010/main"/>
              </a:ext>
            </a:extLst>
          </a:blip>
          <a:srcRect/>
          <a:stretch/>
        </p:blipFill>
        <p:spPr bwMode="auto">
          <a:xfrm>
            <a:off x="683568" y="1040297"/>
            <a:ext cx="7462800" cy="146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7" name="圖片 16"/>
          <p:cNvPicPr preferRelativeResize="0"/>
          <p:nvPr/>
        </p:nvPicPr>
        <p:blipFill rotWithShape="1">
          <a:blip r:embed="rId3" cstate="email">
            <a:extLst>
              <a:ext uri="{28A0092B-C50C-407E-A947-70E740481C1C}">
                <a14:useLocalDpi xmlns:a14="http://schemas.microsoft.com/office/drawing/2010/main"/>
              </a:ext>
            </a:extLst>
          </a:blip>
          <a:srcRect/>
          <a:stretch/>
        </p:blipFill>
        <p:spPr bwMode="auto">
          <a:xfrm>
            <a:off x="653594" y="2903563"/>
            <a:ext cx="7462800" cy="146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8" name="圖片 17"/>
          <p:cNvPicPr preferRelativeResize="0"/>
          <p:nvPr/>
        </p:nvPicPr>
        <p:blipFill rotWithShape="1">
          <a:blip r:embed="rId4" cstate="email">
            <a:extLst>
              <a:ext uri="{28A0092B-C50C-407E-A947-70E740481C1C}">
                <a14:useLocalDpi xmlns:a14="http://schemas.microsoft.com/office/drawing/2010/main"/>
              </a:ext>
            </a:extLst>
          </a:blip>
          <a:srcRect/>
          <a:stretch/>
        </p:blipFill>
        <p:spPr bwMode="auto">
          <a:xfrm>
            <a:off x="665599" y="4869160"/>
            <a:ext cx="7462800" cy="146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
        <p:nvSpPr>
          <p:cNvPr id="12" name="文字方塊 11"/>
          <p:cNvSpPr txBox="1"/>
          <p:nvPr/>
        </p:nvSpPr>
        <p:spPr>
          <a:xfrm>
            <a:off x="5584870" y="718442"/>
            <a:ext cx="2448272"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資料來源 </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資訊平台</a:t>
            </a:r>
            <a:endParaRPr lang="zh-TW" altLang="en-US"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82555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農地利用</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專區資訊系統建置與更新</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466580470"/>
              </p:ext>
            </p:extLst>
          </p:nvPr>
        </p:nvGraphicFramePr>
        <p:xfrm>
          <a:off x="251520" y="764704"/>
          <a:ext cx="8568952" cy="5668888"/>
        </p:xfrm>
        <a:graphic>
          <a:graphicData uri="http://schemas.openxmlformats.org/drawingml/2006/table">
            <a:tbl>
              <a:tblPr firstRow="1" bandRow="1">
                <a:tableStyleId>{5C22544A-7EE6-4342-B048-85BDC9FD1C3A}</a:tableStyleId>
              </a:tblPr>
              <a:tblGrid>
                <a:gridCol w="1357458"/>
                <a:gridCol w="4259166"/>
                <a:gridCol w="2952328"/>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1.</a:t>
                      </a:r>
                      <a:r>
                        <a:rPr lang="en-US" altLang="zh-TW" sz="2000" baseline="0" dirty="0" smtClean="0">
                          <a:solidFill>
                            <a:srgbClr val="FFFF00"/>
                          </a:solidFill>
                          <a:latin typeface="微軟正黑體" pitchFamily="34" charset="-120"/>
                          <a:ea typeface="微軟正黑體" pitchFamily="34" charset="-120"/>
                        </a:rPr>
                        <a:t> </a:t>
                      </a:r>
                      <a:r>
                        <a:rPr lang="zh-TW" altLang="en-US" sz="2000" baseline="0" dirty="0" smtClean="0">
                          <a:solidFill>
                            <a:srgbClr val="FFFF00"/>
                          </a:solidFill>
                          <a:latin typeface="微軟正黑體" pitchFamily="34" charset="-120"/>
                          <a:ea typeface="微軟正黑體" pitchFamily="34" charset="-120"/>
                        </a:rPr>
                        <a:t>農地利用  </a:t>
                      </a:r>
                      <a:r>
                        <a:rPr lang="zh-TW" altLang="en-US" sz="2000" dirty="0" smtClean="0">
                          <a:solidFill>
                            <a:srgbClr val="FFFF00"/>
                          </a:solidFill>
                          <a:latin typeface="微軟正黑體" pitchFamily="34" charset="-120"/>
                          <a:ea typeface="微軟正黑體" pitchFamily="34" charset="-120"/>
                        </a:rPr>
                        <a:t>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395848">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752528">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1.1</a:t>
                      </a: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專區資訊系統建置與更新</a:t>
                      </a:r>
                      <a:endPar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ts val="2400"/>
                        </a:lnSpc>
                        <a:spcBef>
                          <a:spcPts val="0"/>
                        </a:spcBef>
                        <a:spcAft>
                          <a:spcPts val="0"/>
                        </a:spcAft>
                        <a:buClrTx/>
                        <a:buSzTx/>
                        <a:buFontTx/>
                        <a:buNone/>
                        <a:tabLst/>
                        <a:defRPr/>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3.</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更新及維護「農業經營專區資訊平台」</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休廢耕地資料，廢耕地更新為</a:t>
                      </a:r>
                      <a:endPar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第一專區 </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98.5834</a:t>
                      </a: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公頃</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a:t>
                      </a:r>
                      <a:endPar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第二專區 </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35.0539</a:t>
                      </a: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公頃。</a:t>
                      </a:r>
                      <a:endPar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第三專區 </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66.3562</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公頃。</a:t>
                      </a:r>
                      <a:endPar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4.</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建置「農業經營專區資訊平台」產銷班、經營班資料</a:t>
                      </a:r>
                      <a:endParaRPr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第一專區</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:40</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個產銷班，</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3</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個經營班。</a:t>
                      </a: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第二專區</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:33</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個產銷班，</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2</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個經營班。</a:t>
                      </a: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第三專區</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:14</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個產銷班，</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4</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個經營班。</a:t>
                      </a:r>
                      <a:endPar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5.</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建置「農業經營專區資訊平台」</a:t>
                      </a:r>
                      <a:endParaRPr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第一專區</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會議資訊資</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24</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筆、教育訓練</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2</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筆、觀摩研習</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7</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筆、宣導資料</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33</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筆。</a:t>
                      </a:r>
                      <a:endPar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第二專區、第三專區</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a:t>
                      </a:r>
                      <a:r>
                        <a:rPr lang="zh-TW" altLang="en-US" sz="1800" b="1" kern="1200" dirty="0" smtClean="0">
                          <a:solidFill>
                            <a:srgbClr val="0000CC"/>
                          </a:solidFill>
                          <a:effectLst/>
                          <a:latin typeface="標楷體" panose="03000509000000000000" pitchFamily="65" charset="-120"/>
                          <a:ea typeface="標楷體" panose="03000509000000000000" pitchFamily="65" charset="-120"/>
                          <a:cs typeface="+mn-cs"/>
                        </a:rPr>
                        <a:t>相同</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a:t>
                      </a:r>
                    </a:p>
                    <a:p>
                      <a:pPr marL="0" marR="0" lvl="0" indent="0" algn="just" defTabSz="914400" rtl="0" eaLnBrk="1" fontAlgn="auto" latinLnBrk="0" hangingPunct="1">
                        <a:lnSpc>
                          <a:spcPts val="2400"/>
                        </a:lnSpc>
                        <a:spcBef>
                          <a:spcPts val="0"/>
                        </a:spcBef>
                        <a:spcAft>
                          <a:spcPts val="0"/>
                        </a:spcAft>
                        <a:buClrTx/>
                        <a:buSzTx/>
                        <a:buFontTx/>
                        <a:buNone/>
                        <a:tabLst/>
                        <a:defRPr/>
                      </a:pP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會議資訊資</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22</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筆、教育訓練</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2</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筆、觀摩研習</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7</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筆、宣導資料</a:t>
                      </a:r>
                      <a:r>
                        <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rPr>
                        <a:t>33</a:t>
                      </a:r>
                      <a:r>
                        <a:rPr lang="zh-TW" altLang="zh-TW" sz="1800" b="1" kern="1200" dirty="0" smtClean="0">
                          <a:solidFill>
                            <a:srgbClr val="0000CC"/>
                          </a:solidFill>
                          <a:effectLst/>
                          <a:latin typeface="標楷體" panose="03000509000000000000" pitchFamily="65" charset="-120"/>
                          <a:ea typeface="標楷體" panose="03000509000000000000" pitchFamily="65" charset="-120"/>
                          <a:cs typeface="+mn-cs"/>
                        </a:rPr>
                        <a:t>筆。</a:t>
                      </a:r>
                      <a:endParaRPr lang="en-US" altLang="zh-TW" sz="1800" b="1" kern="1200" dirty="0" smtClean="0">
                        <a:solidFill>
                          <a:srgbClr val="0000CC"/>
                        </a:solidFill>
                        <a:effectLst/>
                        <a:latin typeface="標楷體" panose="03000509000000000000" pitchFamily="65" charset="-120"/>
                        <a:ea typeface="標楷體" panose="03000509000000000000" pitchFamily="65" charset="-120"/>
                        <a:cs typeface="+mn-cs"/>
                      </a:endParaRPr>
                    </a:p>
                  </a:txBody>
                  <a:tcPr marL="68580" marR="68580" marT="0" marB="0"/>
                </a:tc>
                <a:tc>
                  <a:txBody>
                    <a:bodyPr/>
                    <a:lstStyle/>
                    <a:p>
                      <a:pPr marL="42545" algn="just">
                        <a:lnSpc>
                          <a:spcPts val="2400"/>
                        </a:lnSpc>
                        <a:spcAft>
                          <a:spcPts val="0"/>
                        </a:spcAft>
                      </a:pPr>
                      <a:r>
                        <a:rPr lang="en-US" altLang="zh-TW" sz="1800" kern="1200" dirty="0" smtClean="0">
                          <a:solidFill>
                            <a:schemeClr val="dk1"/>
                          </a:solidFill>
                          <a:effectLst/>
                          <a:latin typeface="+mn-lt"/>
                          <a:ea typeface="+mn-ea"/>
                          <a:cs typeface="+mn-cs"/>
                        </a:rPr>
                        <a:t>3.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透過專區資訊平台的建置與統計分析，</a:t>
                      </a:r>
                      <a:r>
                        <a:rPr lang="zh-TW" altLang="zh-TW" sz="1800" b="1" kern="1200" dirty="0" smtClean="0">
                          <a:solidFill>
                            <a:srgbClr val="FF0000"/>
                          </a:solidFill>
                          <a:effectLst/>
                          <a:latin typeface="標楷體" panose="03000509000000000000" pitchFamily="65" charset="-120"/>
                          <a:ea typeface="標楷體" panose="03000509000000000000" pitchFamily="65" charset="-120"/>
                          <a:cs typeface="+mn-cs"/>
                        </a:rPr>
                        <a:t>供本會多方面運用此統計圖表呈現專區現況。</a:t>
                      </a:r>
                      <a:endParaRPr lang="zh-TW" altLang="zh-TW" sz="1800" b="1" kern="1200" dirty="0">
                        <a:solidFill>
                          <a:srgbClr val="FF0000"/>
                        </a:solidFill>
                        <a:effectLst/>
                        <a:latin typeface="標楷體" panose="03000509000000000000" pitchFamily="65" charset="-120"/>
                        <a:ea typeface="標楷體" panose="03000509000000000000" pitchFamily="65" charset="-120"/>
                        <a:cs typeface="+mn-cs"/>
                      </a:endParaRPr>
                    </a:p>
                  </a:txBody>
                  <a:tcPr marL="68580" marR="68580" marT="0" marB="0"/>
                </a:tc>
              </a:tr>
            </a:tbl>
          </a:graphicData>
        </a:graphic>
      </p:graphicFrame>
      <p:pic>
        <p:nvPicPr>
          <p:cNvPr id="7" name="圖片 6"/>
          <p:cNvPicPr/>
          <p:nvPr/>
        </p:nvPicPr>
        <p:blipFill rotWithShape="1">
          <a:blip r:embed="rId2" cstate="email">
            <a:extLst>
              <a:ext uri="{28A0092B-C50C-407E-A947-70E740481C1C}">
                <a14:useLocalDpi xmlns:a14="http://schemas.microsoft.com/office/drawing/2010/main"/>
              </a:ext>
            </a:extLst>
          </a:blip>
          <a:srcRect r="-176"/>
          <a:stretch/>
        </p:blipFill>
        <p:spPr bwMode="auto">
          <a:xfrm>
            <a:off x="6012160" y="2924944"/>
            <a:ext cx="2840201" cy="18239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7210821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農地利用</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專區資訊系統建置與更新</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185773" y="700346"/>
            <a:ext cx="3853117"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第一專區 專區內成立經營班</a:t>
            </a:r>
            <a:r>
              <a:rPr lang="en-US" altLang="zh-TW" b="1" dirty="0" smtClean="0">
                <a:latin typeface="標楷體" panose="03000509000000000000" pitchFamily="65" charset="-120"/>
                <a:ea typeface="標楷體" panose="03000509000000000000" pitchFamily="65" charset="-120"/>
              </a:rPr>
              <a:t>: 3</a:t>
            </a:r>
            <a:r>
              <a:rPr lang="zh-TW" altLang="en-US" b="1" dirty="0" smtClean="0">
                <a:latin typeface="標楷體" panose="03000509000000000000" pitchFamily="65" charset="-120"/>
                <a:ea typeface="標楷體" panose="03000509000000000000" pitchFamily="65" charset="-120"/>
              </a:rPr>
              <a:t>班</a:t>
            </a:r>
            <a:endParaRPr lang="zh-TW" altLang="en-US" b="1" dirty="0">
              <a:latin typeface="標楷體" panose="03000509000000000000" pitchFamily="65" charset="-120"/>
              <a:ea typeface="標楷體" panose="03000509000000000000" pitchFamily="65" charset="-120"/>
            </a:endParaRPr>
          </a:p>
        </p:txBody>
      </p:sp>
      <p:sp>
        <p:nvSpPr>
          <p:cNvPr id="16" name="文字方塊 15"/>
          <p:cNvSpPr txBox="1"/>
          <p:nvPr/>
        </p:nvSpPr>
        <p:spPr>
          <a:xfrm>
            <a:off x="185192" y="2521756"/>
            <a:ext cx="3954600" cy="646331"/>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第二專區 專區內成立經營班</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 </a:t>
            </a:r>
            <a:r>
              <a:rPr lang="en-US" altLang="zh-TW" b="1" dirty="0" smtClean="0">
                <a:latin typeface="標楷體" panose="03000509000000000000" pitchFamily="65" charset="-120"/>
                <a:ea typeface="標楷體" panose="03000509000000000000" pitchFamily="65" charset="-120"/>
              </a:rPr>
              <a:t>2</a:t>
            </a:r>
            <a:r>
              <a:rPr lang="zh-TW" altLang="en-US" b="1" dirty="0" smtClean="0">
                <a:latin typeface="標楷體" panose="03000509000000000000" pitchFamily="65" charset="-120"/>
                <a:ea typeface="標楷體" panose="03000509000000000000" pitchFamily="65" charset="-120"/>
              </a:rPr>
              <a:t>班</a:t>
            </a:r>
            <a:endParaRPr lang="zh-TW" altLang="en-US" b="1" dirty="0">
              <a:latin typeface="標楷體" panose="03000509000000000000" pitchFamily="65" charset="-120"/>
              <a:ea typeface="標楷體" panose="03000509000000000000" pitchFamily="65" charset="-120"/>
            </a:endParaRPr>
          </a:p>
          <a:p>
            <a:endParaRPr lang="zh-TW" altLang="en-US" b="1" dirty="0">
              <a:latin typeface="標楷體" panose="03000509000000000000" pitchFamily="65" charset="-120"/>
              <a:ea typeface="標楷體" panose="03000509000000000000" pitchFamily="65" charset="-120"/>
            </a:endParaRPr>
          </a:p>
        </p:txBody>
      </p:sp>
      <p:sp>
        <p:nvSpPr>
          <p:cNvPr id="19" name="文字方塊 18"/>
          <p:cNvSpPr txBox="1"/>
          <p:nvPr/>
        </p:nvSpPr>
        <p:spPr>
          <a:xfrm>
            <a:off x="277687" y="4367407"/>
            <a:ext cx="4342968" cy="646331"/>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第三專區 專區內成立經營班 </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 </a:t>
            </a:r>
            <a:r>
              <a:rPr lang="en-US" altLang="zh-TW" b="1" dirty="0" smtClean="0">
                <a:latin typeface="標楷體" panose="03000509000000000000" pitchFamily="65" charset="-120"/>
                <a:ea typeface="標楷體" panose="03000509000000000000" pitchFamily="65" charset="-120"/>
              </a:rPr>
              <a:t>4</a:t>
            </a:r>
            <a:r>
              <a:rPr lang="zh-TW" altLang="en-US" b="1" dirty="0" smtClean="0">
                <a:latin typeface="標楷體" panose="03000509000000000000" pitchFamily="65" charset="-120"/>
                <a:ea typeface="標楷體" panose="03000509000000000000" pitchFamily="65" charset="-120"/>
              </a:rPr>
              <a:t>班</a:t>
            </a:r>
            <a:endParaRPr lang="zh-TW" altLang="en-US" b="1" dirty="0">
              <a:latin typeface="標楷體" panose="03000509000000000000" pitchFamily="65" charset="-120"/>
              <a:ea typeface="標楷體" panose="03000509000000000000" pitchFamily="65" charset="-120"/>
            </a:endParaRPr>
          </a:p>
          <a:p>
            <a:endParaRPr lang="zh-TW" altLang="en-US" b="1" dirty="0">
              <a:latin typeface="標楷體" panose="03000509000000000000" pitchFamily="65" charset="-120"/>
              <a:ea typeface="標楷體" panose="03000509000000000000" pitchFamily="65" charset="-120"/>
            </a:endParaRPr>
          </a:p>
        </p:txBody>
      </p:sp>
      <p:pic>
        <p:nvPicPr>
          <p:cNvPr id="15" name="圖片版面配置區 14"/>
          <p:cNvPicPr preferRelativeResize="0">
            <a:picLocks noGrp="1"/>
          </p:cNvPicPr>
          <p:nvPr>
            <p:ph type="pic" idx="1"/>
          </p:nvPr>
        </p:nvPicPr>
        <p:blipFill rotWithShape="1">
          <a:blip r:embed="rId2" cstate="email">
            <a:extLst>
              <a:ext uri="{28A0092B-C50C-407E-A947-70E740481C1C}">
                <a14:useLocalDpi xmlns:a14="http://schemas.microsoft.com/office/drawing/2010/main"/>
              </a:ext>
            </a:extLst>
          </a:blip>
          <a:srcRect/>
          <a:stretch/>
        </p:blipFill>
        <p:spPr bwMode="auto">
          <a:xfrm>
            <a:off x="841506" y="1069678"/>
            <a:ext cx="7462800" cy="146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20" name="圖片 19"/>
          <p:cNvPicPr preferRelativeResize="0"/>
          <p:nvPr/>
        </p:nvPicPr>
        <p:blipFill rotWithShape="1">
          <a:blip r:embed="rId3" cstate="email">
            <a:extLst>
              <a:ext uri="{28A0092B-C50C-407E-A947-70E740481C1C}">
                <a14:useLocalDpi xmlns:a14="http://schemas.microsoft.com/office/drawing/2010/main"/>
              </a:ext>
            </a:extLst>
          </a:blip>
          <a:srcRect/>
          <a:stretch/>
        </p:blipFill>
        <p:spPr bwMode="auto">
          <a:xfrm>
            <a:off x="863145" y="2928138"/>
            <a:ext cx="7462800" cy="1465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pic>
        <p:nvPicPr>
          <p:cNvPr id="13" name="圖片 12"/>
          <p:cNvPicPr preferRelativeResize="0"/>
          <p:nvPr/>
        </p:nvPicPr>
        <p:blipFill rotWithShape="1">
          <a:blip r:embed="rId4" cstate="email">
            <a:extLst>
              <a:ext uri="{28A0092B-C50C-407E-A947-70E740481C1C}">
                <a14:useLocalDpi xmlns:a14="http://schemas.microsoft.com/office/drawing/2010/main"/>
              </a:ext>
            </a:extLst>
          </a:blip>
          <a:srcRect/>
          <a:stretch/>
        </p:blipFill>
        <p:spPr bwMode="auto">
          <a:xfrm>
            <a:off x="889255" y="4869159"/>
            <a:ext cx="7462800" cy="1465200"/>
          </a:xfrm>
          <a:prstGeom prst="rect">
            <a:avLst/>
          </a:prstGeom>
          <a:ln>
            <a:noFill/>
          </a:ln>
          <a:extLst>
            <a:ext uri="{53640926-AAD7-44D8-BBD7-CCE9431645EC}">
              <a14:shadowObscured xmlns:a14="http://schemas.microsoft.com/office/drawing/2010/main"/>
            </a:ext>
          </a:extLst>
        </p:spPr>
      </p:pic>
      <p:sp>
        <p:nvSpPr>
          <p:cNvPr id="17" name="文字方塊 16"/>
          <p:cNvSpPr txBox="1"/>
          <p:nvPr/>
        </p:nvSpPr>
        <p:spPr>
          <a:xfrm>
            <a:off x="5584870" y="718442"/>
            <a:ext cx="2448272" cy="369332"/>
          </a:xfrm>
          <a:prstGeom prst="rect">
            <a:avLst/>
          </a:prstGeom>
          <a:noFill/>
        </p:spPr>
        <p:txBody>
          <a:bodyPr wrap="square" rtlCol="0">
            <a:spAutoFit/>
          </a:bodyPr>
          <a:lstStyle/>
          <a:p>
            <a:r>
              <a:rPr lang="zh-TW" altLang="en-US" b="1" dirty="0" smtClean="0">
                <a:latin typeface="標楷體" panose="03000509000000000000" pitchFamily="65" charset="-120"/>
                <a:ea typeface="標楷體" panose="03000509000000000000" pitchFamily="65" charset="-120"/>
              </a:rPr>
              <a:t>資料來源 </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資訊平台</a:t>
            </a:r>
            <a:endParaRPr lang="zh-TW" altLang="en-US"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833643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農地利用</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土地公約宣導工作</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說明會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1809077914"/>
              </p:ext>
            </p:extLst>
          </p:nvPr>
        </p:nvGraphicFramePr>
        <p:xfrm>
          <a:off x="251520" y="764704"/>
          <a:ext cx="8640960" cy="5668888"/>
        </p:xfrm>
        <a:graphic>
          <a:graphicData uri="http://schemas.openxmlformats.org/drawingml/2006/table">
            <a:tbl>
              <a:tblPr firstRow="1" bandRow="1">
                <a:tableStyleId>{5C22544A-7EE6-4342-B048-85BDC9FD1C3A}</a:tableStyleId>
              </a:tblPr>
              <a:tblGrid>
                <a:gridCol w="1368865"/>
                <a:gridCol w="4823823"/>
                <a:gridCol w="2448272"/>
              </a:tblGrid>
              <a:tr h="370840">
                <a:tc gridSpan="3">
                  <a:txBody>
                    <a:bodyPr/>
                    <a:lstStyle/>
                    <a:p>
                      <a:r>
                        <a:rPr lang="en-US" altLang="zh-TW" sz="2000" dirty="0" smtClean="0">
                          <a:solidFill>
                            <a:srgbClr val="FFFF00"/>
                          </a:solidFill>
                          <a:latin typeface="微軟正黑體" pitchFamily="34" charset="-120"/>
                          <a:ea typeface="微軟正黑體" pitchFamily="34" charset="-120"/>
                        </a:rPr>
                        <a:t>1.</a:t>
                      </a:r>
                      <a:r>
                        <a:rPr lang="en-US" altLang="zh-TW" sz="2000" baseline="0" dirty="0" smtClean="0">
                          <a:solidFill>
                            <a:srgbClr val="FFFF00"/>
                          </a:solidFill>
                          <a:latin typeface="微軟正黑體" pitchFamily="34" charset="-120"/>
                          <a:ea typeface="微軟正黑體" pitchFamily="34" charset="-120"/>
                        </a:rPr>
                        <a:t> </a:t>
                      </a:r>
                      <a:r>
                        <a:rPr lang="zh-TW" altLang="en-US" sz="2000" baseline="0" dirty="0" smtClean="0">
                          <a:solidFill>
                            <a:srgbClr val="FFFF00"/>
                          </a:solidFill>
                          <a:latin typeface="微軟正黑體" pitchFamily="34" charset="-120"/>
                          <a:ea typeface="微軟正黑體" pitchFamily="34" charset="-120"/>
                        </a:rPr>
                        <a:t>農地利用  </a:t>
                      </a:r>
                      <a:r>
                        <a:rPr lang="zh-TW" altLang="en-US" sz="2000" dirty="0" smtClean="0">
                          <a:solidFill>
                            <a:srgbClr val="FFFF00"/>
                          </a:solidFill>
                          <a:latin typeface="微軟正黑體" pitchFamily="34" charset="-120"/>
                          <a:ea typeface="微軟正黑體" pitchFamily="34" charset="-120"/>
                        </a:rPr>
                        <a:t>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395848">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752528">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a:t>
                      </a: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土地公約宣導工作</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說明會</a:t>
                      </a:r>
                      <a:endPar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ts val="2400"/>
                        </a:lnSpc>
                      </a:pPr>
                      <a:r>
                        <a:rPr lang="zh-TW" altLang="zh-TW" sz="1800" kern="1200" dirty="0" smtClean="0">
                          <a:solidFill>
                            <a:schemeClr val="dk1"/>
                          </a:solidFill>
                          <a:effectLst/>
                          <a:latin typeface="Times New Roman" pitchFamily="18" charset="0"/>
                          <a:ea typeface="標楷體" pitchFamily="65" charset="-120"/>
                          <a:cs typeface="Times New Roman" pitchFamily="18" charset="0"/>
                        </a:rPr>
                        <a:t>本年度利用專區產銷班召開班會的時間，辦理土</a:t>
                      </a:r>
                      <a:r>
                        <a:rPr lang="zh-TW" altLang="en-US" sz="1800" kern="1200" dirty="0" smtClean="0">
                          <a:solidFill>
                            <a:schemeClr val="dk1"/>
                          </a:solidFill>
                          <a:effectLst/>
                          <a:latin typeface="Times New Roman" pitchFamily="18" charset="0"/>
                          <a:ea typeface="標楷體" pitchFamily="65" charset="-120"/>
                          <a:cs typeface="Times New Roman" pitchFamily="18" charset="0"/>
                        </a:rPr>
                        <a:t>地公約</a:t>
                      </a:r>
                      <a:r>
                        <a:rPr lang="zh-TW" altLang="zh-TW" sz="1800" kern="1200" dirty="0" smtClean="0">
                          <a:solidFill>
                            <a:schemeClr val="dk1"/>
                          </a:solidFill>
                          <a:effectLst/>
                          <a:latin typeface="Times New Roman" pitchFamily="18" charset="0"/>
                          <a:ea typeface="標楷體" pitchFamily="65" charset="-120"/>
                          <a:cs typeface="Times New Roman" pitchFamily="18" charset="0"/>
                        </a:rPr>
                        <a:t>宣導說明會，</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第一</a:t>
                      </a:r>
                      <a:r>
                        <a:rPr lang="zh-TW"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專區</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共</a:t>
                      </a:r>
                      <a:r>
                        <a:rPr lang="zh-TW"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辦理</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3</a:t>
                      </a:r>
                      <a:r>
                        <a:rPr lang="zh-TW"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場</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、第二專區共辦理</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3</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場、第三專區共</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2</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辦理場</a:t>
                      </a:r>
                      <a:r>
                        <a:rPr lang="zh-TW" altLang="zh-TW" sz="1800" kern="1200" dirty="0" smtClean="0">
                          <a:solidFill>
                            <a:schemeClr val="dk1"/>
                          </a:solidFill>
                          <a:effectLst/>
                          <a:latin typeface="Times New Roman" pitchFamily="18" charset="0"/>
                          <a:ea typeface="標楷體" pitchFamily="65" charset="-120"/>
                          <a:cs typeface="Times New Roman" pitchFamily="18" charset="0"/>
                        </a:rPr>
                        <a:t>：</a:t>
                      </a:r>
                    </a:p>
                    <a:p>
                      <a:pPr marL="342900" lvl="0" indent="-342900">
                        <a:lnSpc>
                          <a:spcPts val="2400"/>
                        </a:lnSpc>
                        <a:buNone/>
                      </a:pPr>
                      <a:r>
                        <a:rPr lang="en-US" altLang="zh-TW" sz="1800" kern="1200" dirty="0" smtClean="0">
                          <a:solidFill>
                            <a:schemeClr val="dk1"/>
                          </a:solidFill>
                          <a:effectLst/>
                          <a:latin typeface="Times New Roman" pitchFamily="18" charset="0"/>
                          <a:ea typeface="標楷體" pitchFamily="65" charset="-120"/>
                          <a:cs typeface="Times New Roman" pitchFamily="18" charset="0"/>
                        </a:rPr>
                        <a:t>1.</a:t>
                      </a:r>
                      <a:r>
                        <a:rPr lang="zh-TW" altLang="zh-TW" sz="1800" kern="1200" dirty="0" smtClean="0">
                          <a:solidFill>
                            <a:schemeClr val="dk1"/>
                          </a:solidFill>
                          <a:effectLst/>
                          <a:latin typeface="Times New Roman" pitchFamily="18" charset="0"/>
                          <a:ea typeface="標楷體" pitchFamily="65" charset="-120"/>
                          <a:cs typeface="Times New Roman" pitchFamily="18" charset="0"/>
                        </a:rPr>
                        <a:t>日期：</a:t>
                      </a:r>
                      <a:r>
                        <a:rPr lang="en-US" altLang="zh-TW" sz="1800" kern="1200" dirty="0" smtClean="0">
                          <a:solidFill>
                            <a:schemeClr val="dk1"/>
                          </a:solidFill>
                          <a:effectLst/>
                          <a:latin typeface="Times New Roman" pitchFamily="18" charset="0"/>
                          <a:ea typeface="標楷體" pitchFamily="65" charset="-120"/>
                          <a:cs typeface="Times New Roman" pitchFamily="18" charset="0"/>
                        </a:rPr>
                        <a:t>104.03.28(</a:t>
                      </a:r>
                      <a:r>
                        <a:rPr lang="zh-TW" altLang="zh-TW" sz="1800" kern="1200" dirty="0" smtClean="0">
                          <a:solidFill>
                            <a:schemeClr val="dk1"/>
                          </a:solidFill>
                          <a:effectLst/>
                          <a:latin typeface="Times New Roman" pitchFamily="18" charset="0"/>
                          <a:ea typeface="標楷體" pitchFamily="65" charset="-120"/>
                          <a:cs typeface="Times New Roman" pitchFamily="18" charset="0"/>
                        </a:rPr>
                        <a:t>第一、二、三專區</a:t>
                      </a:r>
                      <a:r>
                        <a:rPr lang="en-US" altLang="zh-TW" sz="1800" kern="1200" dirty="0" smtClean="0">
                          <a:solidFill>
                            <a:schemeClr val="dk1"/>
                          </a:solidFill>
                          <a:effectLst/>
                          <a:latin typeface="Times New Roman" pitchFamily="18" charset="0"/>
                          <a:ea typeface="標楷體" pitchFamily="65" charset="-120"/>
                          <a:cs typeface="Times New Roman" pitchFamily="18" charset="0"/>
                        </a:rPr>
                        <a:t>)</a:t>
                      </a:r>
                      <a:endParaRPr lang="zh-TW" altLang="zh-TW" sz="1800" kern="1200" dirty="0" smtClean="0">
                        <a:solidFill>
                          <a:schemeClr val="dk1"/>
                        </a:solidFill>
                        <a:effectLst/>
                        <a:latin typeface="Times New Roman" pitchFamily="18" charset="0"/>
                        <a:ea typeface="標楷體" pitchFamily="65" charset="-120"/>
                        <a:cs typeface="Times New Roman" pitchFamily="18" charset="0"/>
                      </a:endParaRPr>
                    </a:p>
                    <a:p>
                      <a:pPr>
                        <a:lnSpc>
                          <a:spcPts val="2400"/>
                        </a:lnSpc>
                      </a:pP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產銷班：特有作物產銷班第</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3</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班</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地點：班場所</a:t>
                      </a:r>
                    </a:p>
                    <a:p>
                      <a:pPr>
                        <a:lnSpc>
                          <a:spcPts val="2400"/>
                        </a:lnSpc>
                      </a:pP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宣導人員：鄧筑云、張雅晴</a:t>
                      </a:r>
                      <a:endPar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endParaRPr>
                    </a:p>
                    <a:p>
                      <a:pPr lvl="0">
                        <a:lnSpc>
                          <a:spcPts val="2400"/>
                        </a:lnSpc>
                      </a:pP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2.</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日期：</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104.04.01(</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第</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一</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專區</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a:t>
                      </a:r>
                      <a:endPar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marL="0" algn="l" defTabSz="914400" rtl="0" eaLnBrk="1" latinLnBrk="0" hangingPunct="1">
                        <a:lnSpc>
                          <a:spcPts val="2400"/>
                        </a:lnSpc>
                      </a:pP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產銷班</a:t>
                      </a:r>
                      <a:r>
                        <a:rPr lang="zh-TW" altLang="en-US" sz="1800" b="1" kern="1200" dirty="0" smtClean="0">
                          <a:solidFill>
                            <a:srgbClr val="0000CC"/>
                          </a:solidFill>
                          <a:effectLst/>
                          <a:latin typeface="Times New Roman" pitchFamily="18" charset="0"/>
                          <a:ea typeface="標楷體" panose="03000509000000000000" pitchFamily="65" charset="-120"/>
                          <a:cs typeface="Times New Roman" pitchFamily="18" charset="0"/>
                        </a:rPr>
                        <a:t>：</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果樹產銷班第</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67</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班</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地點：班場所</a:t>
                      </a:r>
                    </a:p>
                    <a:p>
                      <a:pPr marL="0" algn="l" defTabSz="914400" rtl="0" eaLnBrk="1" latinLnBrk="0" hangingPunct="1">
                        <a:lnSpc>
                          <a:spcPts val="2400"/>
                        </a:lnSpc>
                      </a:pP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宣導人員：</a:t>
                      </a:r>
                      <a:r>
                        <a:rPr lang="zh-TW" altLang="en-US" sz="1800" b="1" kern="1200" dirty="0" smtClean="0">
                          <a:solidFill>
                            <a:srgbClr val="0000CC"/>
                          </a:solidFill>
                          <a:effectLst/>
                          <a:latin typeface="Times New Roman" pitchFamily="18" charset="0"/>
                          <a:ea typeface="標楷體" panose="03000509000000000000" pitchFamily="65" charset="-120"/>
                          <a:cs typeface="Times New Roman" pitchFamily="18" charset="0"/>
                        </a:rPr>
                        <a:t>洪敬雯、鄧筑云、張雅晴</a:t>
                      </a:r>
                      <a:endPar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endParaRPr>
                    </a:p>
                    <a:p>
                      <a:pPr lvl="0">
                        <a:lnSpc>
                          <a:spcPts val="2400"/>
                        </a:lnSpc>
                      </a:pP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3.</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日期：</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104.05.29(</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第二、三專區</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a:t>
                      </a:r>
                    </a:p>
                    <a:p>
                      <a:pPr marL="0" algn="l" defTabSz="914400" rtl="0" eaLnBrk="1" latinLnBrk="0" hangingPunct="1">
                        <a:lnSpc>
                          <a:spcPts val="2400"/>
                        </a:lnSpc>
                      </a:pP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產銷班</a:t>
                      </a:r>
                      <a:r>
                        <a:rPr lang="zh-TW" altLang="en-US" sz="1800" b="1" kern="1200" dirty="0" smtClean="0">
                          <a:solidFill>
                            <a:srgbClr val="0000CC"/>
                          </a:solidFill>
                          <a:effectLst/>
                          <a:latin typeface="Times New Roman" pitchFamily="18" charset="0"/>
                          <a:ea typeface="標楷體" panose="03000509000000000000" pitchFamily="65" charset="-120"/>
                          <a:cs typeface="Times New Roman" pitchFamily="18" charset="0"/>
                        </a:rPr>
                        <a:t>：</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果樹產銷班第</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8</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班</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地點：班場所</a:t>
                      </a:r>
                    </a:p>
                    <a:p>
                      <a:pPr marL="0" algn="l" defTabSz="914400" rtl="0" eaLnBrk="1" latinLnBrk="0" hangingPunct="1">
                        <a:lnSpc>
                          <a:spcPts val="2400"/>
                        </a:lnSpc>
                      </a:pP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宣導人員：張雅晴</a:t>
                      </a:r>
                    </a:p>
                    <a:p>
                      <a:pPr lvl="0">
                        <a:lnSpc>
                          <a:spcPts val="2400"/>
                        </a:lnSpc>
                      </a:pP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4.</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日期：</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104.06.18(</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第</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一、</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二專區</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a:t>
                      </a:r>
                      <a:endPar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marL="0" algn="l" defTabSz="914400" rtl="0" eaLnBrk="1" latinLnBrk="0" hangingPunct="1">
                        <a:lnSpc>
                          <a:spcPts val="2400"/>
                        </a:lnSpc>
                      </a:pP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產銷班</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果樹產銷班第</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26</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班</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地點：班場所</a:t>
                      </a:r>
                    </a:p>
                    <a:p>
                      <a:pPr marL="0" algn="l" defTabSz="914400" rtl="0" eaLnBrk="1" latinLnBrk="0" hangingPunct="1">
                        <a:lnSpc>
                          <a:spcPts val="2400"/>
                        </a:lnSpc>
                      </a:pP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宣導人員：</a:t>
                      </a:r>
                      <a:r>
                        <a:rPr lang="zh-TW" altLang="en-US" sz="1800" b="1" kern="1200" dirty="0" smtClean="0">
                          <a:solidFill>
                            <a:srgbClr val="0000CC"/>
                          </a:solidFill>
                          <a:effectLst/>
                          <a:latin typeface="Times New Roman" pitchFamily="18" charset="0"/>
                          <a:ea typeface="標楷體" panose="03000509000000000000" pitchFamily="65" charset="-120"/>
                          <a:cs typeface="Times New Roman" pitchFamily="18" charset="0"/>
                        </a:rPr>
                        <a:t>洪敬雯、鄧筑云</a:t>
                      </a:r>
                      <a:endPar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endParaRPr>
                    </a:p>
                    <a:p>
                      <a:pPr lvl="0">
                        <a:lnSpc>
                          <a:spcPts val="2400"/>
                        </a:lnSpc>
                      </a:pPr>
                      <a:endParaRPr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txBody>
                  <a:tcPr marL="68580" marR="68580" marT="0" marB="0"/>
                </a:tc>
                <a:tc>
                  <a:txBody>
                    <a:bodyPr/>
                    <a:lstStyle/>
                    <a:p>
                      <a:pPr marL="42545" marR="0" lvl="0" indent="0" algn="just" defTabSz="914400" rtl="0" eaLnBrk="1" fontAlgn="auto" latinLnBrk="0" hangingPunct="1">
                        <a:lnSpc>
                          <a:spcPts val="2400"/>
                        </a:lnSpc>
                        <a:spcBef>
                          <a:spcPts val="0"/>
                        </a:spcBef>
                        <a:spcAft>
                          <a:spcPts val="0"/>
                        </a:spcAft>
                        <a:buClrTx/>
                        <a:buSzTx/>
                        <a:buFontTx/>
                        <a:buNone/>
                        <a:tabLst/>
                        <a:defRPr/>
                      </a:pPr>
                      <a:r>
                        <a:rPr lang="en-US" altLang="zh-TW" sz="1800" kern="1200" dirty="0" smtClean="0">
                          <a:solidFill>
                            <a:schemeClr val="dk1"/>
                          </a:solidFill>
                          <a:effectLst/>
                          <a:latin typeface="+mn-lt"/>
                          <a:ea typeface="+mn-ea"/>
                          <a:cs typeface="+mn-cs"/>
                        </a:rPr>
                        <a:t>1.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透過辦理產銷班土地公約宣導說明會，讓專區工作人員更加</a:t>
                      </a:r>
                      <a:r>
                        <a:rPr lang="zh-TW" altLang="zh-TW" sz="1800" b="1" kern="1200" dirty="0" smtClean="0">
                          <a:solidFill>
                            <a:srgbClr val="FF0000"/>
                          </a:solidFill>
                          <a:effectLst/>
                          <a:latin typeface="標楷體" panose="03000509000000000000" pitchFamily="65" charset="-120"/>
                          <a:ea typeface="標楷體" panose="03000509000000000000" pitchFamily="65" charset="-120"/>
                          <a:cs typeface="+mn-cs"/>
                        </a:rPr>
                        <a:t>了解土地異動情形及建立信任關係，達到共同維護農業經營專區土地農業利用的目標。</a:t>
                      </a:r>
                    </a:p>
                    <a:p>
                      <a:pPr marL="42545" algn="just">
                        <a:lnSpc>
                          <a:spcPts val="2400"/>
                        </a:lnSpc>
                        <a:spcAft>
                          <a:spcPts val="0"/>
                        </a:spcAft>
                      </a:pPr>
                      <a:endParaRPr lang="zh-TW" sz="1800" b="0" kern="100" dirty="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r>
            </a:tbl>
          </a:graphicData>
        </a:graphic>
      </p:graphicFrame>
      <p:pic>
        <p:nvPicPr>
          <p:cNvPr id="7" name="圖片 6"/>
          <p:cNvPicPr preferRelativeResize="0">
            <a:picLocks/>
          </p:cNvPicPr>
          <p:nvPr/>
        </p:nvPicPr>
        <p:blipFill>
          <a:blip r:embed="rId2" cstate="email">
            <a:extLst>
              <a:ext uri="{28A0092B-C50C-407E-A947-70E740481C1C}">
                <a14:useLocalDpi xmlns:a14="http://schemas.microsoft.com/office/drawing/2010/main"/>
              </a:ext>
            </a:extLst>
          </a:blip>
          <a:stretch>
            <a:fillRect/>
          </a:stretch>
        </p:blipFill>
        <p:spPr>
          <a:xfrm>
            <a:off x="6876256" y="4077072"/>
            <a:ext cx="1655970" cy="23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684653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農地利用</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土地公約宣導</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工做說明會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42224418"/>
              </p:ext>
            </p:extLst>
          </p:nvPr>
        </p:nvGraphicFramePr>
        <p:xfrm>
          <a:off x="251520" y="764704"/>
          <a:ext cx="8712968" cy="5688632"/>
        </p:xfrm>
        <a:graphic>
          <a:graphicData uri="http://schemas.openxmlformats.org/drawingml/2006/table">
            <a:tbl>
              <a:tblPr firstRow="1" bandRow="1">
                <a:tableStyleId>{5C22544A-7EE6-4342-B048-85BDC9FD1C3A}</a:tableStyleId>
              </a:tblPr>
              <a:tblGrid>
                <a:gridCol w="1380272"/>
                <a:gridCol w="3516272"/>
                <a:gridCol w="3816424"/>
              </a:tblGrid>
              <a:tr h="370840">
                <a:tc gridSpan="3">
                  <a:txBody>
                    <a:bodyPr/>
                    <a:lstStyle/>
                    <a:p>
                      <a:r>
                        <a:rPr lang="en-US" altLang="zh-TW" sz="2000" dirty="0" smtClean="0">
                          <a:solidFill>
                            <a:srgbClr val="FFFF00"/>
                          </a:solidFill>
                          <a:latin typeface="微軟正黑體" pitchFamily="34" charset="-120"/>
                          <a:ea typeface="微軟正黑體" pitchFamily="34" charset="-120"/>
                        </a:rPr>
                        <a:t>1.</a:t>
                      </a:r>
                      <a:r>
                        <a:rPr lang="en-US" altLang="zh-TW" sz="2000" baseline="0" dirty="0" smtClean="0">
                          <a:solidFill>
                            <a:srgbClr val="FFFF00"/>
                          </a:solidFill>
                          <a:latin typeface="微軟正黑體" pitchFamily="34" charset="-120"/>
                          <a:ea typeface="微軟正黑體" pitchFamily="34" charset="-120"/>
                        </a:rPr>
                        <a:t> </a:t>
                      </a:r>
                      <a:r>
                        <a:rPr lang="zh-TW" altLang="en-US" sz="2000" baseline="0" dirty="0" smtClean="0">
                          <a:solidFill>
                            <a:srgbClr val="FFFF00"/>
                          </a:solidFill>
                          <a:latin typeface="微軟正黑體" pitchFamily="34" charset="-120"/>
                          <a:ea typeface="微軟正黑體" pitchFamily="34" charset="-120"/>
                        </a:rPr>
                        <a:t>農地利用  </a:t>
                      </a:r>
                      <a:r>
                        <a:rPr lang="zh-TW" altLang="en-US" sz="2000" dirty="0" smtClean="0">
                          <a:solidFill>
                            <a:srgbClr val="FFFF00"/>
                          </a:solidFill>
                          <a:latin typeface="微軟正黑體" pitchFamily="34" charset="-120"/>
                          <a:ea typeface="微軟正黑體" pitchFamily="34" charset="-120"/>
                        </a:rPr>
                        <a:t>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752528">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1.2</a:t>
                      </a: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土地公約宣導工作</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說明會</a:t>
                      </a:r>
                      <a:endPar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lvl="0">
                        <a:lnSpc>
                          <a:spcPts val="2400"/>
                        </a:lnSpc>
                      </a:pPr>
                      <a:r>
                        <a:rPr lang="en-US" altLang="zh-TW" sz="1800" b="1" kern="1200" dirty="0" smtClean="0">
                          <a:solidFill>
                            <a:schemeClr val="dk1"/>
                          </a:solidFill>
                          <a:effectLst/>
                          <a:latin typeface="Times New Roman" pitchFamily="18" charset="0"/>
                          <a:ea typeface="標楷體" panose="03000509000000000000" pitchFamily="65" charset="-120"/>
                          <a:cs typeface="Times New Roman" pitchFamily="18" charset="0"/>
                        </a:rPr>
                        <a:t>2.</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在專區內重要路口懸掛紅布條：</a:t>
                      </a:r>
                    </a:p>
                    <a:p>
                      <a:pPr>
                        <a:lnSpc>
                          <a:spcPts val="2400"/>
                        </a:lnSpc>
                      </a:pP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懸掛日期：</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104.08.15</a:t>
                      </a:r>
                      <a:endPar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marL="0" marR="0" indent="0" algn="l" defTabSz="914400" rtl="0" eaLnBrk="1" fontAlgn="auto" latinLnBrk="0" hangingPunct="1">
                        <a:lnSpc>
                          <a:spcPts val="2400"/>
                        </a:lnSpc>
                        <a:spcBef>
                          <a:spcPts val="0"/>
                        </a:spcBef>
                        <a:spcAft>
                          <a:spcPts val="0"/>
                        </a:spcAft>
                        <a:buClrTx/>
                        <a:buSzTx/>
                        <a:buFontTx/>
                        <a:buNone/>
                        <a:tabLst/>
                        <a:defRPr/>
                      </a:pP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懸掛人員：詹明諺</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懸掛數量：</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第一專區 </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4</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條</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第二專區 </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 2</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條</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第三專區 </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2</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條</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marL="0" marR="0" indent="0" algn="l" defTabSz="914400" rtl="0" eaLnBrk="1" fontAlgn="auto" latinLnBrk="0" hangingPunct="1">
                        <a:lnSpc>
                          <a:spcPts val="2400"/>
                        </a:lnSpc>
                        <a:spcBef>
                          <a:spcPts val="0"/>
                        </a:spcBef>
                        <a:spcAft>
                          <a:spcPts val="0"/>
                        </a:spcAft>
                        <a:buClrTx/>
                        <a:buSzTx/>
                        <a:buFontTx/>
                        <a:buNone/>
                        <a:tabLst/>
                        <a:defRPr/>
                      </a:pPr>
                      <a:r>
                        <a:rPr lang="en-US" altLang="zh-TW" sz="1800" b="1" kern="1200" dirty="0" smtClean="0">
                          <a:solidFill>
                            <a:schemeClr val="dk1"/>
                          </a:solidFill>
                          <a:effectLst/>
                          <a:latin typeface="Times New Roman" pitchFamily="18" charset="0"/>
                          <a:ea typeface="+mn-ea"/>
                          <a:cs typeface="Times New Roman" pitchFamily="18" charset="0"/>
                        </a:rPr>
                        <a:t>3. </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在專區活動中心及公共區域張貼土地公約宣導傳單。</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endPar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marL="0" marR="0" lvl="0" indent="0" algn="just" defTabSz="914400" rtl="0" eaLnBrk="1" fontAlgn="auto" latinLnBrk="0" hangingPunct="1">
                        <a:lnSpc>
                          <a:spcPts val="2400"/>
                        </a:lnSpc>
                        <a:spcBef>
                          <a:spcPts val="0"/>
                        </a:spcBef>
                        <a:spcAft>
                          <a:spcPts val="0"/>
                        </a:spcAft>
                        <a:buClrTx/>
                        <a:buSzTx/>
                        <a:buFontTx/>
                        <a:buNone/>
                        <a:tabLst/>
                        <a:defRPr/>
                      </a:pPr>
                      <a:endParaRPr lang="en-US" altLang="zh-TW" sz="1800" kern="100" baseline="0" dirty="0" smtClean="0">
                        <a:solidFill>
                          <a:srgbClr val="000000"/>
                        </a:solidFill>
                        <a:effectLst/>
                        <a:latin typeface="Times New Roman" pitchFamily="18" charset="0"/>
                        <a:ea typeface="標楷體" panose="03000509000000000000" pitchFamily="65" charset="-120"/>
                        <a:cs typeface="Times New Roman" pitchFamily="18" charset="0"/>
                      </a:endParaRPr>
                    </a:p>
                  </a:txBody>
                  <a:tcPr marL="68580" marR="68580" marT="0" marB="0"/>
                </a:tc>
                <a:tc>
                  <a:txBody>
                    <a:bodyPr/>
                    <a:lstStyle/>
                    <a:p>
                      <a:pPr lvl="0">
                        <a:lnSpc>
                          <a:spcPts val="2400"/>
                        </a:lnSpc>
                      </a:pP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2. </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懸掛紅布條，宣傳農業經營專區並加註連絡方式，</a:t>
                      </a:r>
                      <a:r>
                        <a:rPr lang="zh-TW"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讓非產銷班及個別耕作人主動聯繫專區工作人員，達到</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提昇</a:t>
                      </a:r>
                      <a:r>
                        <a:rPr lang="zh-TW"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土地公約簽定率的目標</a:t>
                      </a:r>
                      <a:endPar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endParaRPr>
                    </a:p>
                    <a:p>
                      <a:pPr lvl="0">
                        <a:lnSpc>
                          <a:spcPts val="2400"/>
                        </a:lnSpc>
                      </a:pPr>
                      <a:r>
                        <a:rPr lang="zh-TW" altLang="en-US" sz="1800" b="1" kern="1200" dirty="0" smtClean="0">
                          <a:solidFill>
                            <a:srgbClr val="0000CC"/>
                          </a:solidFill>
                          <a:effectLst/>
                          <a:latin typeface="Times New Roman" pitchFamily="18" charset="0"/>
                          <a:ea typeface="標楷體" panose="03000509000000000000" pitchFamily="65" charset="-120"/>
                          <a:cs typeface="Times New Roman" pitchFamily="18" charset="0"/>
                        </a:rPr>
                        <a:t>第一專區約</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1%</a:t>
                      </a:r>
                    </a:p>
                    <a:p>
                      <a:pPr lvl="0">
                        <a:lnSpc>
                          <a:spcPts val="2400"/>
                        </a:lnSpc>
                      </a:pP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4.12</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公頃</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/324.8</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公頃</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x100=1.26%</a:t>
                      </a:r>
                    </a:p>
                    <a:p>
                      <a:pPr marL="0" marR="0" lvl="0" indent="0" algn="l"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rgbClr val="0000CC"/>
                          </a:solidFill>
                          <a:effectLst/>
                          <a:latin typeface="Times New Roman" pitchFamily="18" charset="0"/>
                          <a:ea typeface="標楷體" panose="03000509000000000000" pitchFamily="65" charset="-120"/>
                          <a:cs typeface="Times New Roman" pitchFamily="18" charset="0"/>
                        </a:rPr>
                        <a:t>第二專區約</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0.6%</a:t>
                      </a:r>
                    </a:p>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1.15</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公頃</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 </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212.3</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公頃</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x100=0.63%</a:t>
                      </a:r>
                    </a:p>
                    <a:p>
                      <a:pPr marL="0" marR="0" lvl="0" indent="0" algn="l"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rgbClr val="0000CC"/>
                          </a:solidFill>
                          <a:effectLst/>
                          <a:latin typeface="Times New Roman" pitchFamily="18" charset="0"/>
                          <a:ea typeface="標楷體" panose="03000509000000000000" pitchFamily="65" charset="-120"/>
                          <a:cs typeface="Times New Roman" pitchFamily="18" charset="0"/>
                        </a:rPr>
                        <a:t>第三專區約</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5%</a:t>
                      </a:r>
                      <a:endPar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endParaRPr>
                    </a:p>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6.8187</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公頃</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/126.7</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公頃</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x100=5.38%</a:t>
                      </a:r>
                      <a:endParaRPr lang="zh-TW"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endParaRPr>
                    </a:p>
                    <a:p>
                      <a:pPr>
                        <a:lnSpc>
                          <a:spcPts val="2400"/>
                        </a:lnSpc>
                      </a:pPr>
                      <a:r>
                        <a:rPr lang="en-US" altLang="zh-TW" sz="1800" b="1" kern="1200" dirty="0" smtClean="0">
                          <a:solidFill>
                            <a:schemeClr val="dk1"/>
                          </a:solidFill>
                          <a:effectLst/>
                          <a:latin typeface="Times New Roman" pitchFamily="18" charset="0"/>
                          <a:ea typeface="標楷體" panose="03000509000000000000" pitchFamily="65" charset="-120"/>
                          <a:cs typeface="Times New Roman" pitchFamily="18" charset="0"/>
                        </a:rPr>
                        <a:t>(</a:t>
                      </a:r>
                      <a:r>
                        <a:rPr lang="zh-TW" altLang="zh-TW" sz="1800" b="1" kern="1200" dirty="0" smtClean="0">
                          <a:solidFill>
                            <a:schemeClr val="dk1"/>
                          </a:solidFill>
                          <a:effectLst/>
                          <a:latin typeface="Times New Roman" pitchFamily="18" charset="0"/>
                          <a:ea typeface="標楷體" panose="03000509000000000000" pitchFamily="65" charset="-120"/>
                          <a:cs typeface="Times New Roman" pitchFamily="18" charset="0"/>
                        </a:rPr>
                        <a:t>以經營</a:t>
                      </a:r>
                      <a:r>
                        <a:rPr lang="zh-TW" altLang="en-US" sz="1800" b="1" kern="1200" dirty="0" smtClean="0">
                          <a:solidFill>
                            <a:schemeClr val="dk1"/>
                          </a:solidFill>
                          <a:effectLst/>
                          <a:latin typeface="Times New Roman" pitchFamily="18" charset="0"/>
                          <a:ea typeface="標楷體" panose="03000509000000000000" pitchFamily="65" charset="-120"/>
                          <a:cs typeface="Times New Roman" pitchFamily="18" charset="0"/>
                        </a:rPr>
                        <a:t>班</a:t>
                      </a:r>
                      <a:r>
                        <a:rPr lang="zh-TW" altLang="zh-TW" sz="1800" b="1" kern="1200" dirty="0" smtClean="0">
                          <a:solidFill>
                            <a:schemeClr val="dk1"/>
                          </a:solidFill>
                          <a:effectLst/>
                          <a:latin typeface="Times New Roman" pitchFamily="18" charset="0"/>
                          <a:ea typeface="標楷體" panose="03000509000000000000" pitchFamily="65" charset="-120"/>
                          <a:cs typeface="Times New Roman" pitchFamily="18" charset="0"/>
                        </a:rPr>
                        <a:t>簽約率計算</a:t>
                      </a:r>
                      <a:r>
                        <a:rPr lang="en-US" altLang="zh-TW" sz="1800" b="1" kern="1200" dirty="0" smtClean="0">
                          <a:solidFill>
                            <a:schemeClr val="dk1"/>
                          </a:solidFill>
                          <a:effectLst/>
                          <a:latin typeface="Times New Roman" pitchFamily="18" charset="0"/>
                          <a:ea typeface="標楷體" panose="03000509000000000000" pitchFamily="65" charset="-120"/>
                          <a:cs typeface="Times New Roman" pitchFamily="18" charset="0"/>
                        </a:rPr>
                        <a:t>)</a:t>
                      </a:r>
                    </a:p>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3. </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在專區活動中心及公共區域張貼土地公約宣導傳單，</a:t>
                      </a:r>
                      <a:r>
                        <a:rPr lang="zh-TW"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宣導農業經營專區的益處及目標，吸引專區非產銷班耕作人簽約。</a:t>
                      </a:r>
                    </a:p>
                  </a:txBody>
                  <a:tcPr marL="68580" marR="68580" marT="0" marB="0"/>
                </a:tc>
              </a:tr>
            </a:tbl>
          </a:graphicData>
        </a:graphic>
      </p:graphicFrame>
      <p:pic>
        <p:nvPicPr>
          <p:cNvPr id="8" name="圖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31840" y="5373216"/>
            <a:ext cx="1731790" cy="974132"/>
          </a:xfrm>
          <a:prstGeom prst="rect">
            <a:avLst/>
          </a:prstGeom>
        </p:spPr>
      </p:pic>
      <p:pic>
        <p:nvPicPr>
          <p:cNvPr id="9" name="圖片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23528" y="5013176"/>
            <a:ext cx="2016182" cy="1368152"/>
          </a:xfrm>
          <a:prstGeom prst="rect">
            <a:avLst/>
          </a:prstGeom>
        </p:spPr>
      </p:pic>
      <p:pic>
        <p:nvPicPr>
          <p:cNvPr id="7" name="圖片 6"/>
          <p:cNvPicPr preferRelativeResize="0">
            <a:picLocks/>
          </p:cNvPicPr>
          <p:nvPr/>
        </p:nvPicPr>
        <p:blipFill>
          <a:blip r:embed="rId4" cstate="email">
            <a:extLst>
              <a:ext uri="{28A0092B-C50C-407E-A947-70E740481C1C}">
                <a14:useLocalDpi xmlns:a14="http://schemas.microsoft.com/office/drawing/2010/main"/>
              </a:ext>
            </a:extLst>
          </a:blip>
          <a:srcRect t="-997"/>
          <a:stretch>
            <a:fillRect/>
          </a:stretch>
        </p:blipFill>
        <p:spPr>
          <a:xfrm>
            <a:off x="1835696" y="4293096"/>
            <a:ext cx="1978863" cy="1392540"/>
          </a:xfrm>
          <a:prstGeom prst="rect">
            <a:avLst/>
          </a:prstGeom>
        </p:spPr>
      </p:pic>
    </p:spTree>
    <p:extLst>
      <p:ext uri="{BB962C8B-B14F-4D97-AF65-F5344CB8AC3E}">
        <p14:creationId xmlns:p14="http://schemas.microsoft.com/office/powerpoint/2010/main" val="2441724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農地利用</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土壤取樣</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送樣檢測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945396895"/>
              </p:ext>
            </p:extLst>
          </p:nvPr>
        </p:nvGraphicFramePr>
        <p:xfrm>
          <a:off x="251520" y="764704"/>
          <a:ext cx="8712967" cy="5554648"/>
        </p:xfrm>
        <a:graphic>
          <a:graphicData uri="http://schemas.openxmlformats.org/drawingml/2006/table">
            <a:tbl>
              <a:tblPr firstRow="1" bandRow="1">
                <a:tableStyleId>{5C22544A-7EE6-4342-B048-85BDC9FD1C3A}</a:tableStyleId>
              </a:tblPr>
              <a:tblGrid>
                <a:gridCol w="1152128"/>
                <a:gridCol w="3816424"/>
                <a:gridCol w="3744415"/>
              </a:tblGrid>
              <a:tr h="386209">
                <a:tc gridSpan="3">
                  <a:txBody>
                    <a:bodyPr/>
                    <a:lstStyle/>
                    <a:p>
                      <a:r>
                        <a:rPr lang="en-US" altLang="zh-TW" sz="2000" dirty="0" smtClean="0">
                          <a:solidFill>
                            <a:srgbClr val="FFFF00"/>
                          </a:solidFill>
                          <a:latin typeface="微軟正黑體" pitchFamily="34" charset="-120"/>
                          <a:ea typeface="微軟正黑體" pitchFamily="34" charset="-120"/>
                        </a:rPr>
                        <a:t>1.</a:t>
                      </a:r>
                      <a:r>
                        <a:rPr lang="en-US" altLang="zh-TW" sz="2000" baseline="0" dirty="0" smtClean="0">
                          <a:solidFill>
                            <a:srgbClr val="FFFF00"/>
                          </a:solidFill>
                          <a:latin typeface="微軟正黑體" pitchFamily="34" charset="-120"/>
                          <a:ea typeface="微軟正黑體" pitchFamily="34" charset="-120"/>
                        </a:rPr>
                        <a:t> </a:t>
                      </a:r>
                      <a:r>
                        <a:rPr lang="zh-TW" altLang="en-US" sz="2000" baseline="0" dirty="0" smtClean="0">
                          <a:solidFill>
                            <a:srgbClr val="FFFF00"/>
                          </a:solidFill>
                          <a:latin typeface="微軟正黑體" pitchFamily="34" charset="-120"/>
                          <a:ea typeface="微軟正黑體" pitchFamily="34" charset="-120"/>
                        </a:rPr>
                        <a:t>農地利用  </a:t>
                      </a:r>
                      <a:r>
                        <a:rPr lang="zh-TW" altLang="en-US" sz="2000" dirty="0" smtClean="0">
                          <a:solidFill>
                            <a:srgbClr val="FFFF00"/>
                          </a:solidFill>
                          <a:latin typeface="微軟正黑體" pitchFamily="34" charset="-120"/>
                          <a:ea typeface="微軟正黑體" pitchFamily="34" charset="-120"/>
                        </a:rPr>
                        <a:t>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526197">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632211">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a:t>
                      </a: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土壤取樣</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送樣檢測</a:t>
                      </a:r>
                      <a:endPar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l">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第一專區</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第一專區土壤檢測目標：</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第一專區</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第一階段</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 </a:t>
                      </a:r>
                      <a:endPar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endParaRPr>
                    </a:p>
                    <a:p>
                      <a:pPr>
                        <a:lnSpc>
                          <a:spcPts val="2400"/>
                        </a:lnSpc>
                      </a:pPr>
                      <a:r>
                        <a:rPr lang="zh-TW" altLang="en-US" sz="1800" b="0" kern="1200" dirty="0" smtClean="0">
                          <a:solidFill>
                            <a:schemeClr val="dk1"/>
                          </a:solidFill>
                          <a:effectLst/>
                          <a:latin typeface="標楷體" panose="03000509000000000000" pitchFamily="65" charset="-120"/>
                          <a:ea typeface="標楷體" panose="03000509000000000000" pitchFamily="65" charset="-120"/>
                          <a:cs typeface="+mn-cs"/>
                        </a:rPr>
                        <a:t>由行政院農委會農試所黃維廷老師帶隊土壤取樣及葉面採集，</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共採土面積為</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6.55</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第一專區</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第二階段</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1" fontAlgn="auto" latinLnBrk="0" hangingPunct="1">
                        <a:lnSpc>
                          <a:spcPts val="2400"/>
                        </a:lnSpc>
                        <a:spcBef>
                          <a:spcPts val="0"/>
                        </a:spcBef>
                        <a:spcAft>
                          <a:spcPts val="0"/>
                        </a:spcAft>
                        <a:buClrTx/>
                        <a:buSzTx/>
                        <a:buFontTx/>
                        <a:buNone/>
                        <a:tabLst/>
                        <a:defRPr/>
                      </a:pPr>
                      <a:r>
                        <a:rPr lang="zh-TW" altLang="en-US" sz="1800" b="0" kern="1200" dirty="0" smtClean="0">
                          <a:solidFill>
                            <a:schemeClr val="dk1"/>
                          </a:solidFill>
                          <a:effectLst/>
                          <a:latin typeface="標楷體" panose="03000509000000000000" pitchFamily="65" charset="-120"/>
                          <a:ea typeface="標楷體" panose="03000509000000000000" pitchFamily="65" charset="-120"/>
                          <a:cs typeface="+mn-cs"/>
                        </a:rPr>
                        <a:t>由本會計畫員帶領四健會種子青年學員</a:t>
                      </a:r>
                      <a:r>
                        <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en-US" sz="1800" b="0" kern="1200" dirty="0" smtClean="0">
                          <a:solidFill>
                            <a:schemeClr val="dk1"/>
                          </a:solidFill>
                          <a:effectLst/>
                          <a:latin typeface="標楷體" panose="03000509000000000000" pitchFamily="65" charset="-120"/>
                          <a:ea typeface="標楷體" panose="03000509000000000000" pitchFamily="65" charset="-120"/>
                          <a:cs typeface="+mn-cs"/>
                        </a:rPr>
                        <a:t>名，協助專區採土取樣工作。</a:t>
                      </a:r>
                      <a:endPar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送驗產銷班：</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個產銷班</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送驗總件數：</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68</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件</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土壤檢測面積：</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14.93</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400"/>
                        </a:lnSpc>
                      </a:pPr>
                      <a:endPar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去年完成面積：</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14.36</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今年完成面積：</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21.48</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土壤送驗總面積：</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35.84</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lvl="0">
                        <a:lnSpc>
                          <a:spcPts val="2400"/>
                        </a:lnSpc>
                      </a:pPr>
                      <a:r>
                        <a:rPr lang="en-US" altLang="zh-TW" sz="1800" b="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促使專區產銷班班員對自己耕作的土地更加了解、重視，</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進而減少使用化學肥料</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約</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10%~20%</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如：葡萄第</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4</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班班長張坤漢</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，降低農民生產成本</a:t>
                      </a:r>
                      <a:r>
                        <a:rPr lang="zh-TW" altLang="zh-TW" sz="1800" b="1" kern="1200" dirty="0" smtClean="0">
                          <a:solidFill>
                            <a:schemeClr val="dk1"/>
                          </a:solidFill>
                          <a:effectLst/>
                          <a:latin typeface="標楷體" panose="03000509000000000000" pitchFamily="65" charset="-120"/>
                          <a:ea typeface="標楷體" panose="03000509000000000000" pitchFamily="65" charset="-120"/>
                          <a:cs typeface="+mn-cs"/>
                        </a:rPr>
                        <a:t>。</a:t>
                      </a:r>
                      <a:endPar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endParaRPr>
                    </a:p>
                    <a:p>
                      <a:pPr lvl="0">
                        <a:lnSpc>
                          <a:spcPts val="2400"/>
                        </a:lnSpc>
                      </a:pPr>
                      <a:r>
                        <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en-US" sz="1800" b="0" kern="1200" dirty="0" smtClean="0">
                          <a:solidFill>
                            <a:schemeClr val="dk1"/>
                          </a:solidFill>
                          <a:effectLst/>
                          <a:latin typeface="標楷體" panose="03000509000000000000" pitchFamily="65" charset="-120"/>
                          <a:ea typeface="標楷體" panose="03000509000000000000" pitchFamily="65" charset="-120"/>
                          <a:cs typeface="+mn-cs"/>
                        </a:rPr>
                        <a:t>透過四健會種子青年學員的協助，不僅</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讓學員更加了解土壤對栽培技術的重要性</a:t>
                      </a:r>
                      <a:r>
                        <a:rPr lang="zh-TW" altLang="en-US" sz="1800" b="0" kern="1200" dirty="0" smtClean="0">
                          <a:solidFill>
                            <a:schemeClr val="dk1"/>
                          </a:solidFill>
                          <a:effectLst/>
                          <a:latin typeface="標楷體" panose="03000509000000000000" pitchFamily="65" charset="-120"/>
                          <a:ea typeface="標楷體" panose="03000509000000000000" pitchFamily="65" charset="-120"/>
                          <a:cs typeface="+mn-cs"/>
                        </a:rPr>
                        <a:t>，並可將此理念透過親自採土更加深刻。</a:t>
                      </a:r>
                      <a:endPar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endParaRPr>
                    </a:p>
                    <a:p>
                      <a:pPr marL="42545" marR="0" lvl="0" indent="0" algn="just" defTabSz="914400" rtl="0" eaLnBrk="1" fontAlgn="auto" latinLnBrk="0" hangingPunct="1">
                        <a:lnSpc>
                          <a:spcPts val="2400"/>
                        </a:lnSpc>
                        <a:spcBef>
                          <a:spcPts val="0"/>
                        </a:spcBef>
                        <a:spcAft>
                          <a:spcPts val="0"/>
                        </a:spcAft>
                        <a:buClrTx/>
                        <a:buSzTx/>
                        <a:buFontTx/>
                        <a:buNone/>
                        <a:tabLst/>
                        <a:defRPr/>
                      </a:pPr>
                      <a:r>
                        <a:rPr lang="en-US" altLang="zh-TW" sz="1800" kern="1200" dirty="0" smtClean="0">
                          <a:solidFill>
                            <a:schemeClr val="dk1"/>
                          </a:solidFill>
                          <a:effectLst/>
                          <a:latin typeface="+mn-lt"/>
                          <a:ea typeface="+mn-ea"/>
                          <a:cs typeface="+mn-cs"/>
                        </a:rPr>
                        <a:t>3.</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由於專區內果樹耕作者年紀較年長，並未建立定期土壤檢測的習慣，</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透過</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四健會種子青年學員的協助及宣導，達到培育青農接班之契機，且達成目標</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01057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農地利用</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土壤取樣</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送樣檢測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611692592"/>
              </p:ext>
            </p:extLst>
          </p:nvPr>
        </p:nvGraphicFramePr>
        <p:xfrm>
          <a:off x="251520" y="764704"/>
          <a:ext cx="8712967" cy="5688632"/>
        </p:xfrm>
        <a:graphic>
          <a:graphicData uri="http://schemas.openxmlformats.org/drawingml/2006/table">
            <a:tbl>
              <a:tblPr firstRow="1" bandRow="1">
                <a:tableStyleId>{5C22544A-7EE6-4342-B048-85BDC9FD1C3A}</a:tableStyleId>
              </a:tblPr>
              <a:tblGrid>
                <a:gridCol w="1152128"/>
                <a:gridCol w="3888432"/>
                <a:gridCol w="3672407"/>
              </a:tblGrid>
              <a:tr h="370840">
                <a:tc gridSpan="3">
                  <a:txBody>
                    <a:bodyPr/>
                    <a:lstStyle/>
                    <a:p>
                      <a:r>
                        <a:rPr lang="en-US" altLang="zh-TW" sz="2000" dirty="0" smtClean="0">
                          <a:solidFill>
                            <a:srgbClr val="FFFF00"/>
                          </a:solidFill>
                          <a:latin typeface="微軟正黑體" pitchFamily="34" charset="-120"/>
                          <a:ea typeface="微軟正黑體" pitchFamily="34" charset="-120"/>
                        </a:rPr>
                        <a:t>1.</a:t>
                      </a:r>
                      <a:r>
                        <a:rPr lang="en-US" altLang="zh-TW" sz="2000" baseline="0" dirty="0" smtClean="0">
                          <a:solidFill>
                            <a:srgbClr val="FFFF00"/>
                          </a:solidFill>
                          <a:latin typeface="微軟正黑體" pitchFamily="34" charset="-120"/>
                          <a:ea typeface="微軟正黑體" pitchFamily="34" charset="-120"/>
                        </a:rPr>
                        <a:t> </a:t>
                      </a:r>
                      <a:r>
                        <a:rPr lang="zh-TW" altLang="en-US" sz="2000" baseline="0" dirty="0" smtClean="0">
                          <a:solidFill>
                            <a:srgbClr val="FFFF00"/>
                          </a:solidFill>
                          <a:latin typeface="微軟正黑體" pitchFamily="34" charset="-120"/>
                          <a:ea typeface="微軟正黑體" pitchFamily="34" charset="-120"/>
                        </a:rPr>
                        <a:t>農地利用  </a:t>
                      </a:r>
                      <a:r>
                        <a:rPr lang="zh-TW" altLang="en-US" sz="2000" dirty="0" smtClean="0">
                          <a:solidFill>
                            <a:srgbClr val="FFFF00"/>
                          </a:solidFill>
                          <a:latin typeface="微軟正黑體" pitchFamily="34" charset="-120"/>
                          <a:ea typeface="微軟正黑體" pitchFamily="34" charset="-120"/>
                        </a:rPr>
                        <a:t>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752528">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a:t>
                      </a: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土壤取樣</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送樣檢測</a:t>
                      </a:r>
                      <a:endPar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l">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第二專區</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第二專區土壤檢測目標：</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第二專區</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第一階段</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1800" b="1" kern="1200" dirty="0" smtClean="0">
                          <a:solidFill>
                            <a:schemeClr val="dk1"/>
                          </a:solidFill>
                          <a:effectLst/>
                          <a:latin typeface="標楷體" panose="03000509000000000000" pitchFamily="65" charset="-120"/>
                          <a:ea typeface="標楷體" panose="03000509000000000000" pitchFamily="65" charset="-120"/>
                          <a:cs typeface="+mn-cs"/>
                        </a:rPr>
                        <a:t>由產銷班</a:t>
                      </a:r>
                      <a:r>
                        <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特有作物產銷班第</a:t>
                      </a:r>
                      <a:r>
                        <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rPr>
                        <a:t>3</a:t>
                      </a:r>
                      <a:r>
                        <a:rPr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班、果樹產銷班第</a:t>
                      </a:r>
                      <a:r>
                        <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rPr>
                        <a:t>8</a:t>
                      </a:r>
                      <a:r>
                        <a:rPr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班</a:t>
                      </a:r>
                      <a:r>
                        <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zh-TW" sz="1800" b="1" kern="1200" dirty="0" smtClean="0">
                          <a:solidFill>
                            <a:schemeClr val="dk1"/>
                          </a:solidFill>
                          <a:effectLst/>
                          <a:latin typeface="標楷體" panose="03000509000000000000" pitchFamily="65" charset="-120"/>
                          <a:ea typeface="標楷體" panose="03000509000000000000" pitchFamily="65" charset="-120"/>
                          <a:cs typeface="+mn-cs"/>
                        </a:rPr>
                        <a:t>自行採土送驗</a:t>
                      </a:r>
                      <a:r>
                        <a:rPr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a:t>
                      </a:r>
                      <a:endPar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endParaRPr>
                    </a:p>
                    <a:p>
                      <a:pPr marL="0" algn="l" defTabSz="914400" rtl="0" eaLnBrk="1" latinLnBrk="0" hangingPunct="1">
                        <a:lnSpc>
                          <a:spcPts val="2400"/>
                        </a:lnSpc>
                      </a:pP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採土</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件數</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面積</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件</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/1.49</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pPr>
                      <a:endPar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400"/>
                        </a:lnSpc>
                      </a:pPr>
                      <a:r>
                        <a:rPr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第二專區</a:t>
                      </a:r>
                      <a:r>
                        <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第二階段</a:t>
                      </a:r>
                      <a:r>
                        <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rPr>
                        <a:t>)</a:t>
                      </a:r>
                    </a:p>
                    <a:p>
                      <a:pPr marL="0" marR="0" indent="0" algn="l"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由本會計畫員帶領四健會種子青年學員</a:t>
                      </a:r>
                      <a:r>
                        <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名，協助專區採土取樣工作。</a:t>
                      </a:r>
                      <a:endPar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送驗產銷班：</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個產銷班</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送驗總件數：</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35</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件</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土壤檢測面積：</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11.82</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去年完成面積：</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8.57</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今年完成面積：</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13.31</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土壤送驗總面積：</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21.88</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lvl="0">
                        <a:lnSpc>
                          <a:spcPts val="2400"/>
                        </a:lnSpc>
                      </a:pPr>
                      <a:r>
                        <a:rPr lang="en-US" altLang="zh-TW" sz="1800" b="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促使專區產銷班班員對自己耕作的土地更加了解、重視，</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進而減少使用化學肥料約</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20%~50%</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如：果樹第</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8</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班班員張英君</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r>
                        <a:rPr lang="zh-TW" altLang="zh-TW" sz="1800" b="1"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降低農民生產成本</a:t>
                      </a:r>
                      <a:r>
                        <a:rPr lang="zh-TW" altLang="zh-TW" sz="1800" b="1" kern="1200" dirty="0" smtClean="0">
                          <a:solidFill>
                            <a:schemeClr val="dk1"/>
                          </a:solidFill>
                          <a:effectLst/>
                          <a:latin typeface="標楷體" panose="03000509000000000000" pitchFamily="65" charset="-120"/>
                          <a:ea typeface="標楷體" panose="03000509000000000000" pitchFamily="65" charset="-120"/>
                          <a:cs typeface="+mn-cs"/>
                        </a:rPr>
                        <a:t>。</a:t>
                      </a:r>
                      <a:endPar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endParaRPr>
                    </a:p>
                    <a:p>
                      <a:pPr lvl="0">
                        <a:lnSpc>
                          <a:spcPts val="2400"/>
                        </a:lnSpc>
                      </a:pPr>
                      <a:r>
                        <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en-US" sz="1800" b="0" kern="1200" dirty="0" smtClean="0">
                          <a:solidFill>
                            <a:schemeClr val="dk1"/>
                          </a:solidFill>
                          <a:effectLst/>
                          <a:latin typeface="標楷體" panose="03000509000000000000" pitchFamily="65" charset="-120"/>
                          <a:ea typeface="標楷體" panose="03000509000000000000" pitchFamily="65" charset="-120"/>
                          <a:cs typeface="+mn-cs"/>
                        </a:rPr>
                        <a:t>透過四健會種子青年學員的協助，不僅</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讓學員更加了解土壤對栽培技術的重要性</a:t>
                      </a:r>
                      <a:r>
                        <a:rPr lang="zh-TW" altLang="en-US" sz="1800" b="0" kern="1200" dirty="0" smtClean="0">
                          <a:solidFill>
                            <a:schemeClr val="dk1"/>
                          </a:solidFill>
                          <a:effectLst/>
                          <a:latin typeface="標楷體" panose="03000509000000000000" pitchFamily="65" charset="-120"/>
                          <a:ea typeface="標楷體" panose="03000509000000000000" pitchFamily="65" charset="-120"/>
                          <a:cs typeface="+mn-cs"/>
                        </a:rPr>
                        <a:t>，並可將此理念透過親自採土更加深刻。</a:t>
                      </a:r>
                      <a:endPar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endParaRPr>
                    </a:p>
                    <a:p>
                      <a:pPr marL="42545" marR="0" lvl="0" indent="0" algn="just" defTabSz="914400" rtl="0" eaLnBrk="1" fontAlgn="auto" latinLnBrk="0" hangingPunct="1">
                        <a:lnSpc>
                          <a:spcPts val="2400"/>
                        </a:lnSpc>
                        <a:spcBef>
                          <a:spcPts val="0"/>
                        </a:spcBef>
                        <a:spcAft>
                          <a:spcPts val="0"/>
                        </a:spcAft>
                        <a:buClrTx/>
                        <a:buSzTx/>
                        <a:buFontTx/>
                        <a:buNone/>
                        <a:tabLst/>
                        <a:defRPr/>
                      </a:pPr>
                      <a:r>
                        <a:rPr lang="en-US" altLang="zh-TW" sz="1800" kern="1200" dirty="0" smtClean="0">
                          <a:solidFill>
                            <a:schemeClr val="dk1"/>
                          </a:solidFill>
                          <a:effectLst/>
                          <a:latin typeface="+mn-lt"/>
                          <a:ea typeface="+mn-ea"/>
                          <a:cs typeface="+mn-cs"/>
                        </a:rPr>
                        <a:t>3.</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由於專區內果樹耕作者年紀較年長，並未建立定期土壤檢測的習慣，</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透過</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四健會種子青年學員的協助及宣導，達到培育青農接班之契機，且達成目標</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100%</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801057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0"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grpSp>
        <p:nvGrpSpPr>
          <p:cNvPr id="2" name="群組 52"/>
          <p:cNvGrpSpPr/>
          <p:nvPr/>
        </p:nvGrpSpPr>
        <p:grpSpPr>
          <a:xfrm>
            <a:off x="1619672" y="188640"/>
            <a:ext cx="5544616" cy="720080"/>
            <a:chOff x="1619672" y="188640"/>
            <a:chExt cx="5544616" cy="720080"/>
          </a:xfrm>
        </p:grpSpPr>
        <p:sp>
          <p:nvSpPr>
            <p:cNvPr id="54" name="矩形 53"/>
            <p:cNvSpPr/>
            <p:nvPr/>
          </p:nvSpPr>
          <p:spPr>
            <a:xfrm>
              <a:off x="1763688" y="188640"/>
              <a:ext cx="5256584" cy="720080"/>
            </a:xfrm>
            <a:prstGeom prst="rect">
              <a:avLst/>
            </a:prstGeom>
            <a:blipFill>
              <a:blip r:embed="rId2" cstate="print"/>
              <a:tile tx="0" ty="0" sx="100000" sy="100000" flip="none" algn="tl"/>
            </a:blip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3200" b="1" dirty="0" smtClean="0">
                  <a:latin typeface="Adobe 繁黑體 Std B" pitchFamily="34" charset="-120"/>
                  <a:ea typeface="Adobe 繁黑體 Std B" pitchFamily="34" charset="-120"/>
                </a:rPr>
                <a:t>A.</a:t>
              </a:r>
              <a:r>
                <a:rPr lang="zh-TW" altLang="en-US" sz="3200" spc="300" dirty="0" smtClean="0">
                  <a:effectLst>
                    <a:outerShdw blurRad="38100" dist="38100" dir="2700000" algn="tl">
                      <a:srgbClr val="000000">
                        <a:alpha val="43137"/>
                      </a:srgbClr>
                    </a:outerShdw>
                  </a:effectLst>
                  <a:latin typeface="Adobe 繁黑體 Std B" pitchFamily="34" charset="-120"/>
                  <a:ea typeface="Adobe 繁黑體 Std B" pitchFamily="34" charset="-120"/>
                </a:rPr>
                <a:t>關鍵績效指標項目</a:t>
              </a:r>
              <a:r>
                <a:rPr lang="zh-TW" altLang="en-US" sz="3200" b="1" dirty="0" smtClean="0">
                  <a:latin typeface="Adobe 繁黑體 Std B" pitchFamily="34" charset="-120"/>
                  <a:ea typeface="Adobe 繁黑體 Std B" pitchFamily="34" charset="-120"/>
                </a:rPr>
                <a:t>  </a:t>
              </a:r>
              <a:endParaRPr lang="zh-TW" altLang="en-US" sz="3200" b="1" dirty="0">
                <a:latin typeface="Adobe 繁黑體 Std B" pitchFamily="34" charset="-120"/>
                <a:ea typeface="Adobe 繁黑體 Std B" pitchFamily="34" charset="-120"/>
              </a:endParaRPr>
            </a:p>
          </p:txBody>
        </p:sp>
        <p:sp>
          <p:nvSpPr>
            <p:cNvPr id="55" name="五邊形 54"/>
            <p:cNvSpPr/>
            <p:nvPr/>
          </p:nvSpPr>
          <p:spPr>
            <a:xfrm>
              <a:off x="1619672" y="476672"/>
              <a:ext cx="360040" cy="216024"/>
            </a:xfrm>
            <a:prstGeom prst="homePlate">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五邊形 55"/>
            <p:cNvSpPr/>
            <p:nvPr/>
          </p:nvSpPr>
          <p:spPr>
            <a:xfrm flipH="1">
              <a:off x="6804248" y="476672"/>
              <a:ext cx="360040" cy="216024"/>
            </a:xfrm>
            <a:prstGeom prst="homePlate">
              <a:avLst/>
            </a:prstGeom>
            <a:solidFill>
              <a:srgbClr val="FF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aphicFrame>
        <p:nvGraphicFramePr>
          <p:cNvPr id="28" name="資料庫圖表 27"/>
          <p:cNvGraphicFramePr/>
          <p:nvPr>
            <p:extLst>
              <p:ext uri="{D42A27DB-BD31-4B8C-83A1-F6EECF244321}">
                <p14:modId xmlns:p14="http://schemas.microsoft.com/office/powerpoint/2010/main" val="2812437175"/>
              </p:ext>
            </p:extLst>
          </p:nvPr>
        </p:nvGraphicFramePr>
        <p:xfrm>
          <a:off x="899592" y="1628800"/>
          <a:ext cx="7427836" cy="44644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34157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農地利用</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土壤取樣</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送樣檢測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238377113"/>
              </p:ext>
            </p:extLst>
          </p:nvPr>
        </p:nvGraphicFramePr>
        <p:xfrm>
          <a:off x="251520" y="764704"/>
          <a:ext cx="8712967" cy="5184576"/>
        </p:xfrm>
        <a:graphic>
          <a:graphicData uri="http://schemas.openxmlformats.org/drawingml/2006/table">
            <a:tbl>
              <a:tblPr firstRow="1" bandRow="1">
                <a:tableStyleId>{5C22544A-7EE6-4342-B048-85BDC9FD1C3A}</a:tableStyleId>
              </a:tblPr>
              <a:tblGrid>
                <a:gridCol w="1152128"/>
                <a:gridCol w="3960440"/>
                <a:gridCol w="3600399"/>
              </a:tblGrid>
              <a:tr h="370840">
                <a:tc gridSpan="3">
                  <a:txBody>
                    <a:bodyPr/>
                    <a:lstStyle/>
                    <a:p>
                      <a:r>
                        <a:rPr lang="en-US" altLang="zh-TW" sz="2000" dirty="0" smtClean="0">
                          <a:solidFill>
                            <a:srgbClr val="FFFF00"/>
                          </a:solidFill>
                          <a:latin typeface="微軟正黑體" pitchFamily="34" charset="-120"/>
                          <a:ea typeface="微軟正黑體" pitchFamily="34" charset="-120"/>
                        </a:rPr>
                        <a:t>1.</a:t>
                      </a:r>
                      <a:r>
                        <a:rPr lang="en-US" altLang="zh-TW" sz="2000" baseline="0" dirty="0" smtClean="0">
                          <a:solidFill>
                            <a:srgbClr val="FFFF00"/>
                          </a:solidFill>
                          <a:latin typeface="微軟正黑體" pitchFamily="34" charset="-120"/>
                          <a:ea typeface="微軟正黑體" pitchFamily="34" charset="-120"/>
                        </a:rPr>
                        <a:t> </a:t>
                      </a:r>
                      <a:r>
                        <a:rPr lang="zh-TW" altLang="en-US" sz="2000" baseline="0" dirty="0" smtClean="0">
                          <a:solidFill>
                            <a:srgbClr val="FFFF00"/>
                          </a:solidFill>
                          <a:latin typeface="微軟正黑體" pitchFamily="34" charset="-120"/>
                          <a:ea typeface="微軟正黑體" pitchFamily="34" charset="-120"/>
                        </a:rPr>
                        <a:t>農地利用  </a:t>
                      </a:r>
                      <a:r>
                        <a:rPr lang="zh-TW" altLang="en-US" sz="2000" dirty="0" smtClean="0">
                          <a:solidFill>
                            <a:srgbClr val="FFFF00"/>
                          </a:solidFill>
                          <a:latin typeface="微軟正黑體" pitchFamily="34" charset="-120"/>
                          <a:ea typeface="微軟正黑體" pitchFamily="34" charset="-120"/>
                        </a:rPr>
                        <a:t>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248472">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1.3</a:t>
                      </a: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土壤取樣</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送樣檢測</a:t>
                      </a:r>
                      <a:endPar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l">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第三專區</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第三專區土壤檢測目標：</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第三專區</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第一階段</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1800" b="0" kern="1200" dirty="0" smtClean="0">
                          <a:solidFill>
                            <a:schemeClr val="dk1"/>
                          </a:solidFill>
                          <a:effectLst/>
                          <a:latin typeface="標楷體" panose="03000509000000000000" pitchFamily="65" charset="-120"/>
                          <a:ea typeface="標楷體" panose="03000509000000000000" pitchFamily="65" charset="-120"/>
                          <a:cs typeface="+mn-cs"/>
                        </a:rPr>
                        <a:t>由產銷班</a:t>
                      </a:r>
                      <a:r>
                        <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800" b="0" kern="1200" dirty="0" smtClean="0">
                          <a:solidFill>
                            <a:schemeClr val="dk1"/>
                          </a:solidFill>
                          <a:effectLst/>
                          <a:latin typeface="標楷體" panose="03000509000000000000" pitchFamily="65" charset="-120"/>
                          <a:ea typeface="標楷體" panose="03000509000000000000" pitchFamily="65" charset="-120"/>
                          <a:cs typeface="+mn-cs"/>
                        </a:rPr>
                        <a:t>果樹產銷班第</a:t>
                      </a:r>
                      <a:r>
                        <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rPr>
                        <a:t>8</a:t>
                      </a:r>
                      <a:r>
                        <a:rPr lang="zh-TW" altLang="en-US" sz="1800" b="0" kern="1200" dirty="0" smtClean="0">
                          <a:solidFill>
                            <a:schemeClr val="dk1"/>
                          </a:solidFill>
                          <a:effectLst/>
                          <a:latin typeface="標楷體" panose="03000509000000000000" pitchFamily="65" charset="-120"/>
                          <a:ea typeface="標楷體" panose="03000509000000000000" pitchFamily="65" charset="-120"/>
                          <a:cs typeface="+mn-cs"/>
                        </a:rPr>
                        <a:t>班</a:t>
                      </a:r>
                      <a:r>
                        <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zh-TW" sz="1800" b="0" kern="1200" dirty="0" smtClean="0">
                          <a:solidFill>
                            <a:schemeClr val="dk1"/>
                          </a:solidFill>
                          <a:effectLst/>
                          <a:latin typeface="標楷體" panose="03000509000000000000" pitchFamily="65" charset="-120"/>
                          <a:ea typeface="標楷體" panose="03000509000000000000" pitchFamily="65" charset="-120"/>
                          <a:cs typeface="+mn-cs"/>
                        </a:rPr>
                        <a:t>自行採土送驗</a:t>
                      </a:r>
                      <a:r>
                        <a:rPr lang="zh-TW" altLang="en-US" sz="1800" b="0" kern="1200" dirty="0" smtClean="0">
                          <a:solidFill>
                            <a:schemeClr val="dk1"/>
                          </a:solidFill>
                          <a:effectLst/>
                          <a:latin typeface="標楷體" panose="03000509000000000000" pitchFamily="65" charset="-120"/>
                          <a:ea typeface="標楷體" panose="03000509000000000000" pitchFamily="65" charset="-120"/>
                          <a:cs typeface="+mn-cs"/>
                        </a:rPr>
                        <a:t>。</a:t>
                      </a:r>
                      <a:endPar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endParaRPr>
                    </a:p>
                    <a:p>
                      <a:pPr marL="0" algn="l" defTabSz="914400" rtl="0" eaLnBrk="1" latinLnBrk="0" hangingPunct="1">
                        <a:lnSpc>
                          <a:spcPts val="2400"/>
                        </a:lnSpc>
                      </a:pP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採土</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件數</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面積</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件</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/2.39</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zh-TW" sz="1800" b="0" kern="1200" dirty="0" smtClean="0">
                        <a:solidFill>
                          <a:schemeClr val="dk1"/>
                        </a:solidFill>
                        <a:latin typeface="+mn-lt"/>
                        <a:ea typeface="+mn-ea"/>
                        <a:cs typeface="+mn-cs"/>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第三專區</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第二階段</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p>
                    <a:p>
                      <a:r>
                        <a:rPr lang="zh-TW" altLang="zh-TW" sz="1800" b="0" kern="1200" dirty="0" smtClean="0">
                          <a:solidFill>
                            <a:schemeClr val="dk1"/>
                          </a:solidFill>
                          <a:effectLst/>
                          <a:latin typeface="標楷體" panose="03000509000000000000" pitchFamily="65" charset="-120"/>
                          <a:ea typeface="標楷體" panose="03000509000000000000" pitchFamily="65" charset="-120"/>
                          <a:cs typeface="+mn-cs"/>
                        </a:rPr>
                        <a:t>由本會計畫員邀請當地居民及產銷班班長，協助專區採土取樣工作。</a:t>
                      </a: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送驗產銷班：</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個產銷班</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送驗總件數：</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件</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土壤檢測面積：</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7.74</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400"/>
                        </a:lnSpc>
                      </a:pPr>
                      <a:endParaRPr lang="zh-TW" altLang="en-US" sz="1800" b="0" kern="1200" baseline="0" dirty="0" smtClean="0">
                        <a:solidFill>
                          <a:schemeClr val="dk1"/>
                        </a:solidFill>
                        <a:effectLst/>
                        <a:latin typeface="標楷體"/>
                        <a:ea typeface="標楷體"/>
                        <a:cs typeface="+mn-cs"/>
                      </a:endParaRPr>
                    </a:p>
                    <a:p>
                      <a:pPr marL="0" algn="l" defTabSz="914400" rtl="0" eaLnBrk="1" latinLnBrk="0" hangingPunct="1">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土壤送驗總面積：</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10.13</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lvl="0">
                        <a:lnSpc>
                          <a:spcPts val="2400"/>
                        </a:lnSpc>
                      </a:pPr>
                      <a:r>
                        <a:rPr lang="en-US" altLang="zh-TW" sz="1800" b="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促使專區產銷班班員對自己耕作的土地更加了解、重視，</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進而減少使用化學肥料約</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10%~20%</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如：果樹第</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8</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班班長吳慶源</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，降低農民生產成本。</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lnSpc>
                          <a:spcPts val="2400"/>
                        </a:lnSpc>
                      </a:pPr>
                      <a:endPar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zh-TW" sz="1800" kern="1200" dirty="0" smtClean="0">
                          <a:solidFill>
                            <a:schemeClr val="dk1"/>
                          </a:solidFill>
                          <a:latin typeface="標楷體" pitchFamily="65" charset="-120"/>
                          <a:ea typeface="標楷體" pitchFamily="65" charset="-120"/>
                          <a:cs typeface="+mn-cs"/>
                        </a:rPr>
                        <a:t>由於專區內果樹耕作者年紀較年長，並未建立定期土壤檢測的習慣，</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透過當地居民的協助及宣導，達到土壤檢測的目標。</a:t>
                      </a:r>
                    </a:p>
                    <a:p>
                      <a:pPr lvl="0">
                        <a:lnSpc>
                          <a:spcPts val="2400"/>
                        </a:lnSpc>
                      </a:pPr>
                      <a:endParaRPr lang="en-US" altLang="zh-TW" sz="1800" b="0" kern="1200" dirty="0" smtClean="0">
                        <a:solidFill>
                          <a:schemeClr val="dk1"/>
                        </a:solidFill>
                        <a:effectLst/>
                        <a:latin typeface="標楷體" panose="03000509000000000000" pitchFamily="65" charset="-120"/>
                        <a:ea typeface="標楷體" panose="03000509000000000000" pitchFamily="65" charset="-120"/>
                        <a:cs typeface="+mn-cs"/>
                      </a:endParaRPr>
                    </a:p>
                  </a:txBody>
                  <a:tcPr marL="68580" marR="68580" marT="0" marB="0"/>
                </a:tc>
              </a:tr>
            </a:tbl>
          </a:graphicData>
        </a:graphic>
      </p:graphicFrame>
    </p:spTree>
    <p:extLst>
      <p:ext uri="{BB962C8B-B14F-4D97-AF65-F5344CB8AC3E}">
        <p14:creationId xmlns:p14="http://schemas.microsoft.com/office/powerpoint/2010/main" val="801057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農地利用</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土壤檢測</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土壤肥力說明會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144180804"/>
              </p:ext>
            </p:extLst>
          </p:nvPr>
        </p:nvGraphicFramePr>
        <p:xfrm>
          <a:off x="251520" y="764704"/>
          <a:ext cx="8784975" cy="5668888"/>
        </p:xfrm>
        <a:graphic>
          <a:graphicData uri="http://schemas.openxmlformats.org/drawingml/2006/table">
            <a:tbl>
              <a:tblPr firstRow="1" bandRow="1">
                <a:tableStyleId>{5C22544A-7EE6-4342-B048-85BDC9FD1C3A}</a:tableStyleId>
              </a:tblPr>
              <a:tblGrid>
                <a:gridCol w="1152128"/>
                <a:gridCol w="3168352"/>
                <a:gridCol w="4464495"/>
              </a:tblGrid>
              <a:tr h="366146">
                <a:tc gridSpan="3">
                  <a:txBody>
                    <a:bodyPr/>
                    <a:lstStyle/>
                    <a:p>
                      <a:r>
                        <a:rPr lang="en-US" altLang="zh-TW" sz="2000" dirty="0" smtClean="0">
                          <a:solidFill>
                            <a:srgbClr val="FFFF00"/>
                          </a:solidFill>
                          <a:latin typeface="微軟正黑體" pitchFamily="34" charset="-120"/>
                          <a:ea typeface="微軟正黑體" pitchFamily="34" charset="-120"/>
                        </a:rPr>
                        <a:t>1.</a:t>
                      </a:r>
                      <a:r>
                        <a:rPr lang="en-US" altLang="zh-TW" sz="2000" baseline="0" dirty="0" smtClean="0">
                          <a:solidFill>
                            <a:srgbClr val="FFFF00"/>
                          </a:solidFill>
                          <a:latin typeface="微軟正黑體" pitchFamily="34" charset="-120"/>
                          <a:ea typeface="微軟正黑體" pitchFamily="34" charset="-120"/>
                        </a:rPr>
                        <a:t> </a:t>
                      </a:r>
                      <a:r>
                        <a:rPr lang="zh-TW" altLang="en-US" sz="2000" baseline="0" dirty="0" smtClean="0">
                          <a:solidFill>
                            <a:srgbClr val="FFFF00"/>
                          </a:solidFill>
                          <a:latin typeface="微軟正黑體" pitchFamily="34" charset="-120"/>
                          <a:ea typeface="微軟正黑體" pitchFamily="34" charset="-120"/>
                        </a:rPr>
                        <a:t>農地利用  </a:t>
                      </a:r>
                      <a:r>
                        <a:rPr lang="zh-TW" altLang="en-US" sz="2000" dirty="0" smtClean="0">
                          <a:solidFill>
                            <a:srgbClr val="FFFF00"/>
                          </a:solidFill>
                          <a:latin typeface="微軟正黑體" pitchFamily="34" charset="-120"/>
                          <a:ea typeface="微軟正黑體" pitchFamily="34" charset="-120"/>
                        </a:rPr>
                        <a:t>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395848">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391577">
                <a:tc>
                  <a:txBody>
                    <a:bodyPr/>
                    <a:lstStyle/>
                    <a:p>
                      <a:pPr algn="just">
                        <a:lnSpc>
                          <a:spcPts val="2400"/>
                        </a:lnSpc>
                        <a:spcAft>
                          <a:spcPts val="0"/>
                        </a:spcAft>
                      </a:pPr>
                      <a:r>
                        <a:rPr lang="en-US" altLang="zh-TW" sz="1800" kern="100" dirty="0" smtClean="0">
                          <a:solidFill>
                            <a:srgbClr val="000000"/>
                          </a:solidFill>
                          <a:effectLst/>
                          <a:latin typeface="Times New Roman" pitchFamily="18" charset="0"/>
                          <a:ea typeface="標楷體" panose="03000509000000000000" pitchFamily="65" charset="-120"/>
                          <a:cs typeface="Times New Roman" pitchFamily="18" charset="0"/>
                        </a:rPr>
                        <a:t>1.4</a:t>
                      </a:r>
                    </a:p>
                    <a:p>
                      <a:pPr algn="l">
                        <a:lnSpc>
                          <a:spcPts val="2400"/>
                        </a:lnSpc>
                        <a:spcAft>
                          <a:spcPts val="0"/>
                        </a:spcAft>
                      </a:pPr>
                      <a:r>
                        <a:rPr lang="zh-TW" altLang="en-US" sz="1800" kern="100" dirty="0" smtClean="0">
                          <a:solidFill>
                            <a:srgbClr val="000000"/>
                          </a:solidFill>
                          <a:effectLst/>
                          <a:latin typeface="Times New Roman" pitchFamily="18" charset="0"/>
                          <a:ea typeface="標楷體" panose="03000509000000000000" pitchFamily="65" charset="-120"/>
                          <a:cs typeface="Times New Roman" pitchFamily="18" charset="0"/>
                        </a:rPr>
                        <a:t>土壤檢測</a:t>
                      </a:r>
                      <a:endParaRPr lang="en-US" altLang="zh-TW" sz="1800" kern="100" dirty="0" smtClean="0">
                        <a:solidFill>
                          <a:srgbClr val="000000"/>
                        </a:solidFill>
                        <a:effectLst/>
                        <a:latin typeface="Times New Roman" pitchFamily="18" charset="0"/>
                        <a:ea typeface="標楷體" panose="03000509000000000000" pitchFamily="65" charset="-120"/>
                        <a:cs typeface="Times New Roman" pitchFamily="18" charset="0"/>
                      </a:endParaRPr>
                    </a:p>
                    <a:p>
                      <a:pPr algn="l">
                        <a:lnSpc>
                          <a:spcPts val="2400"/>
                        </a:lnSpc>
                        <a:spcAft>
                          <a:spcPts val="0"/>
                        </a:spcAft>
                      </a:pPr>
                      <a:r>
                        <a:rPr lang="en-US" altLang="zh-TW" sz="1800" kern="100" dirty="0" smtClean="0">
                          <a:solidFill>
                            <a:srgbClr val="000000"/>
                          </a:solidFill>
                          <a:effectLst/>
                          <a:latin typeface="Times New Roman" pitchFamily="18" charset="0"/>
                          <a:ea typeface="標楷體" panose="03000509000000000000" pitchFamily="65" charset="-120"/>
                          <a:cs typeface="Times New Roman" pitchFamily="18" charset="0"/>
                        </a:rPr>
                        <a:t>/</a:t>
                      </a:r>
                      <a:r>
                        <a:rPr lang="zh-TW" altLang="en-US" sz="1800" kern="100" dirty="0" smtClean="0">
                          <a:solidFill>
                            <a:srgbClr val="000000"/>
                          </a:solidFill>
                          <a:effectLst/>
                          <a:latin typeface="Times New Roman" pitchFamily="18" charset="0"/>
                          <a:ea typeface="標楷體" panose="03000509000000000000" pitchFamily="65" charset="-120"/>
                          <a:cs typeface="Times New Roman" pitchFamily="18" charset="0"/>
                        </a:rPr>
                        <a:t>土壤肥力說明會</a:t>
                      </a:r>
                      <a:endParaRPr lang="zh-TW" altLang="zh-TW" sz="1800" kern="100" dirty="0">
                        <a:effectLst/>
                        <a:latin typeface="Times New Roman" pitchFamily="18" charset="0"/>
                        <a:ea typeface="標楷體" panose="03000509000000000000" pitchFamily="65" charset="-120"/>
                        <a:cs typeface="Times New Roman" pitchFamily="18" charset="0"/>
                      </a:endParaRPr>
                    </a:p>
                  </a:txBody>
                  <a:tcPr marL="68580" marR="68580" marT="0" marB="0" anchor="ctr"/>
                </a:tc>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本年度</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各專區辦理</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1.</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合理化施肥說明會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ts val="2400"/>
                        </a:lnSpc>
                        <a:spcBef>
                          <a:spcPts val="0"/>
                        </a:spcBef>
                        <a:spcAft>
                          <a:spcPts val="0"/>
                        </a:spcAft>
                        <a:buClrTx/>
                        <a:buSzTx/>
                        <a:buFontTx/>
                        <a:buNone/>
                        <a:tabLst/>
                        <a:defRPr/>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日期：</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104.05.08</a:t>
                      </a:r>
                      <a:r>
                        <a:rPr lang="zh-TW" altLang="en-US" sz="1800" b="1" kern="1200" dirty="0" smtClean="0">
                          <a:solidFill>
                            <a:schemeClr val="dk1"/>
                          </a:solidFill>
                          <a:effectLst/>
                          <a:latin typeface="Times New Roman" pitchFamily="18" charset="0"/>
                          <a:ea typeface="標楷體" panose="03000509000000000000" pitchFamily="65" charset="-120"/>
                          <a:cs typeface="Times New Roman" pitchFamily="18" charset="0"/>
                        </a:rPr>
                        <a:t>  </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lvl="0">
                        <a:lnSpc>
                          <a:spcPts val="2400"/>
                        </a:lnSpc>
                      </a:pPr>
                      <a:r>
                        <a:rPr lang="zh-TW" altLang="en-US" sz="1800" b="1"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對象：第一、二、三專區</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地點：新社區農會</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3F</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會議室</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lvl="0">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講</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師：</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台中區農改場</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lvl="0">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賴文龍老師</a:t>
                      </a:r>
                      <a:endParaRPr lang="en-US" altLang="zh-TW" sz="1800" b="1"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r>
                        <a:rPr lang="en-US" altLang="zh-TW" sz="1800" b="0" kern="1200" dirty="0" smtClean="0">
                          <a:solidFill>
                            <a:schemeClr val="dk1"/>
                          </a:solidFill>
                          <a:effectLst/>
                          <a:latin typeface="Times New Roman" pitchFamily="18" charset="0"/>
                          <a:ea typeface="標楷體" panose="03000509000000000000" pitchFamily="65" charset="-120"/>
                          <a:cs typeface="Times New Roman" pitchFamily="18" charset="0"/>
                        </a:rPr>
                        <a:t>2.</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土壤及葉面植體分析</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400"/>
                        </a:lnSpc>
                      </a:pPr>
                      <a:r>
                        <a:rPr lang="zh-TW" altLang="en-US" sz="1800" b="0"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日期：</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104.09.23</a:t>
                      </a:r>
                    </a:p>
                    <a:p>
                      <a:pPr>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對象：第一、二專區</a:t>
                      </a:r>
                      <a:endPar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ts val="2400"/>
                        </a:lnSpc>
                        <a:spcBef>
                          <a:spcPts val="0"/>
                        </a:spcBef>
                        <a:spcAft>
                          <a:spcPts val="0"/>
                        </a:spcAft>
                        <a:buClrTx/>
                        <a:buSzTx/>
                        <a:buFontTx/>
                        <a:buNone/>
                        <a:tabLst/>
                        <a:defRPr/>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地點：</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協成里班集</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會所</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講師</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：農</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試所 黃維廷老師</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r>
                        <a:rPr lang="zh-TW" altLang="en-US" sz="1800" kern="1200" baseline="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陳柱中老師                                    </a:t>
                      </a:r>
                    </a:p>
                  </a:txBody>
                  <a:tcPr marL="68580" marR="68580" marT="0" marB="0"/>
                </a:tc>
                <a:tc>
                  <a:txBody>
                    <a:bodyPr/>
                    <a:lstStyle/>
                    <a:p>
                      <a:pPr marL="342900" marR="0" lvl="0" indent="-342900" algn="l" defTabSz="914400" rtl="0" eaLnBrk="1" fontAlgn="auto" latinLnBrk="0" hangingPunct="1">
                        <a:lnSpc>
                          <a:spcPts val="2400"/>
                        </a:lnSpc>
                        <a:spcBef>
                          <a:spcPts val="0"/>
                        </a:spcBef>
                        <a:spcAft>
                          <a:spcPts val="0"/>
                        </a:spcAft>
                        <a:buClrTx/>
                        <a:buSzTx/>
                        <a:buFontTx/>
                        <a:buNone/>
                        <a:tabLst/>
                        <a:defRPr/>
                      </a:pP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1.</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促使專區產銷班班員對自己耕作的土地更</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marL="342900" marR="0" lvl="0" indent="-342900" algn="l" defTabSz="914400" rtl="0" eaLnBrk="1" fontAlgn="auto" latinLnBrk="0" hangingPunct="1">
                        <a:lnSpc>
                          <a:spcPts val="2400"/>
                        </a:lnSpc>
                        <a:spcBef>
                          <a:spcPts val="0"/>
                        </a:spcBef>
                        <a:spcAft>
                          <a:spcPts val="0"/>
                        </a:spcAft>
                        <a:buClrTx/>
                        <a:buSzTx/>
                        <a:buFontTx/>
                        <a:buNone/>
                        <a:tabLst/>
                        <a:defRPr/>
                      </a:pP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加了解、重視，</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進而減少使用化學肥料約，</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342900" marR="0" lvl="0" indent="-342900" algn="l" defTabSz="914400" rtl="0" eaLnBrk="1" fontAlgn="auto" latinLnBrk="0" hangingPunct="1">
                        <a:lnSpc>
                          <a:spcPts val="2400"/>
                        </a:lnSpc>
                        <a:spcBef>
                          <a:spcPts val="0"/>
                        </a:spcBef>
                        <a:spcAft>
                          <a:spcPts val="0"/>
                        </a:spcAft>
                        <a:buClrTx/>
                        <a:buSzTx/>
                        <a:buFontTx/>
                        <a:buNone/>
                        <a:tabLst/>
                        <a:defRPr/>
                      </a:pP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降低農民生產成本。</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2545" algn="just">
                        <a:lnSpc>
                          <a:spcPts val="2400"/>
                        </a:lnSpc>
                        <a:spcAft>
                          <a:spcPts val="0"/>
                        </a:spcAft>
                      </a:pPr>
                      <a:r>
                        <a:rPr lang="zh-TW" altLang="en-US" sz="1800" b="0" kern="1200" dirty="0" smtClean="0">
                          <a:solidFill>
                            <a:schemeClr val="dk1"/>
                          </a:solidFill>
                          <a:effectLst/>
                          <a:latin typeface="Times New Roman" pitchFamily="18" charset="0"/>
                          <a:ea typeface="標楷體" pitchFamily="65" charset="-120"/>
                          <a:cs typeface="Times New Roman" pitchFamily="18" charset="0"/>
                        </a:rPr>
                        <a:t>第一專區：</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約減少</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10~20%</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如：葡萄第</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4</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班班長張坤漢</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p>
                    <a:p>
                      <a:pPr marL="42545" algn="just">
                        <a:lnSpc>
                          <a:spcPts val="2400"/>
                        </a:lnSpc>
                        <a:spcAft>
                          <a:spcPts val="0"/>
                        </a:spcAft>
                      </a:pPr>
                      <a:r>
                        <a:rPr lang="zh-TW" altLang="en-US" sz="1800" b="0" kern="1200" dirty="0" smtClean="0">
                          <a:solidFill>
                            <a:schemeClr val="dk1"/>
                          </a:solidFill>
                          <a:effectLst/>
                          <a:latin typeface="Times New Roman" pitchFamily="18" charset="0"/>
                          <a:ea typeface="標楷體" pitchFamily="65" charset="-120"/>
                          <a:cs typeface="Times New Roman" pitchFamily="18" charset="0"/>
                        </a:rPr>
                        <a:t>第二專區：</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約減少</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20~50%</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如：果樹第</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8</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班班員張英君</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p>
                    <a:p>
                      <a:pPr marL="42545" algn="just">
                        <a:lnSpc>
                          <a:spcPts val="2400"/>
                        </a:lnSpc>
                        <a:spcAft>
                          <a:spcPts val="0"/>
                        </a:spcAft>
                      </a:pPr>
                      <a:r>
                        <a:rPr lang="zh-TW" altLang="en-US" sz="1800" b="0" kern="1200" dirty="0" smtClean="0">
                          <a:solidFill>
                            <a:schemeClr val="dk1"/>
                          </a:solidFill>
                          <a:effectLst/>
                          <a:latin typeface="Times New Roman" pitchFamily="18" charset="0"/>
                          <a:ea typeface="標楷體" pitchFamily="65" charset="-120"/>
                          <a:cs typeface="Times New Roman" pitchFamily="18" charset="0"/>
                        </a:rPr>
                        <a:t>第三專區：</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約減少</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10~20%</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如：果樹第</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8</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班班長吳慶源</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endPar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lnSpc>
                          <a:spcPts val="2400"/>
                        </a:lnSpc>
                      </a:pP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2.</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透過</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農試所及</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台中區農改場的土壤分析解說，</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使專區耕作者了解土壤現況及未來施肥改善計畫，達到合理化施肥的目標</a:t>
                      </a:r>
                      <a:r>
                        <a:rPr lang="zh-TW" altLang="zh-TW" sz="1800" b="1" kern="1200" dirty="0" smtClean="0">
                          <a:solidFill>
                            <a:schemeClr val="dk1"/>
                          </a:solidFill>
                          <a:effectLst/>
                          <a:latin typeface="Times New Roman" pitchFamily="18" charset="0"/>
                          <a:ea typeface="標楷體" panose="03000509000000000000" pitchFamily="65" charset="-120"/>
                          <a:cs typeface="Times New Roman" pitchFamily="18" charset="0"/>
                        </a:rPr>
                        <a:t>。</a:t>
                      </a:r>
                      <a:endParaRPr lang="en-US" altLang="zh-TW" sz="1800" b="1"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1800" b="1" kern="1200" dirty="0" smtClean="0">
                          <a:solidFill>
                            <a:schemeClr val="dk1"/>
                          </a:solidFill>
                          <a:effectLst/>
                          <a:latin typeface="Times New Roman" pitchFamily="18" charset="0"/>
                          <a:ea typeface="標楷體" panose="03000509000000000000" pitchFamily="65" charset="-120"/>
                          <a:cs typeface="Times New Roman" pitchFamily="18" charset="0"/>
                        </a:rPr>
                        <a:t>3.</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透過台中區農改場的土壤分析解說，</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使專區耕作者了解土壤現況及未來施肥改善計畫，達到合理化施肥的目標。</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ts val="2400"/>
                        </a:lnSpc>
                        <a:spcBef>
                          <a:spcPts val="0"/>
                        </a:spcBef>
                        <a:spcAft>
                          <a:spcPts val="0"/>
                        </a:spcAft>
                        <a:buClrTx/>
                        <a:buSzTx/>
                        <a:buFontTx/>
                        <a:buNone/>
                        <a:tabLst/>
                        <a:defRPr/>
                      </a:pP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5839334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農地利用</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土壤檢測</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土壤肥力說明會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1772005092"/>
              </p:ext>
            </p:extLst>
          </p:nvPr>
        </p:nvGraphicFramePr>
        <p:xfrm>
          <a:off x="251520" y="836712"/>
          <a:ext cx="8784975" cy="2775160"/>
        </p:xfrm>
        <a:graphic>
          <a:graphicData uri="http://schemas.openxmlformats.org/drawingml/2006/table">
            <a:tbl>
              <a:tblPr firstRow="1" bandRow="1">
                <a:tableStyleId>{5C22544A-7EE6-4342-B048-85BDC9FD1C3A}</a:tableStyleId>
              </a:tblPr>
              <a:tblGrid>
                <a:gridCol w="1152128"/>
                <a:gridCol w="3168352"/>
                <a:gridCol w="4464495"/>
              </a:tblGrid>
              <a:tr h="181642">
                <a:tc gridSpan="3">
                  <a:txBody>
                    <a:bodyPr/>
                    <a:lstStyle/>
                    <a:p>
                      <a:r>
                        <a:rPr lang="en-US" altLang="zh-TW" sz="2000" dirty="0" smtClean="0">
                          <a:solidFill>
                            <a:srgbClr val="FFFF00"/>
                          </a:solidFill>
                          <a:latin typeface="微軟正黑體" pitchFamily="34" charset="-120"/>
                          <a:ea typeface="微軟正黑體" pitchFamily="34" charset="-120"/>
                        </a:rPr>
                        <a:t>1.</a:t>
                      </a:r>
                      <a:r>
                        <a:rPr lang="en-US" altLang="zh-TW" sz="2000" baseline="0" dirty="0" smtClean="0">
                          <a:solidFill>
                            <a:srgbClr val="FFFF00"/>
                          </a:solidFill>
                          <a:latin typeface="微軟正黑體" pitchFamily="34" charset="-120"/>
                          <a:ea typeface="微軟正黑體" pitchFamily="34" charset="-120"/>
                        </a:rPr>
                        <a:t> </a:t>
                      </a:r>
                      <a:r>
                        <a:rPr lang="zh-TW" altLang="en-US" sz="2000" baseline="0" dirty="0" smtClean="0">
                          <a:solidFill>
                            <a:srgbClr val="FFFF00"/>
                          </a:solidFill>
                          <a:latin typeface="微軟正黑體" pitchFamily="34" charset="-120"/>
                          <a:ea typeface="微軟正黑體" pitchFamily="34" charset="-120"/>
                        </a:rPr>
                        <a:t>農地利用  </a:t>
                      </a:r>
                      <a:r>
                        <a:rPr lang="zh-TW" altLang="en-US" sz="2000" dirty="0" smtClean="0">
                          <a:solidFill>
                            <a:srgbClr val="FFFF00"/>
                          </a:solidFill>
                          <a:latin typeface="微軟正黑體" pitchFamily="34" charset="-120"/>
                          <a:ea typeface="微軟正黑體" pitchFamily="34" charset="-120"/>
                        </a:rPr>
                        <a:t>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181462">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2013160">
                <a:tc>
                  <a:txBody>
                    <a:bodyPr/>
                    <a:lstStyle/>
                    <a:p>
                      <a:pPr algn="just">
                        <a:lnSpc>
                          <a:spcPts val="2400"/>
                        </a:lnSpc>
                        <a:spcAft>
                          <a:spcPts val="0"/>
                        </a:spcAft>
                      </a:pPr>
                      <a:r>
                        <a:rPr lang="en-US" altLang="zh-TW" sz="1800" kern="100" dirty="0" smtClean="0">
                          <a:solidFill>
                            <a:srgbClr val="000000"/>
                          </a:solidFill>
                          <a:effectLst/>
                          <a:latin typeface="Times New Roman" pitchFamily="18" charset="0"/>
                          <a:ea typeface="標楷體" panose="03000509000000000000" pitchFamily="65" charset="-120"/>
                          <a:cs typeface="Times New Roman" pitchFamily="18" charset="0"/>
                        </a:rPr>
                        <a:t>1.4</a:t>
                      </a:r>
                    </a:p>
                    <a:p>
                      <a:pPr algn="l">
                        <a:lnSpc>
                          <a:spcPts val="2400"/>
                        </a:lnSpc>
                        <a:spcAft>
                          <a:spcPts val="0"/>
                        </a:spcAft>
                      </a:pPr>
                      <a:r>
                        <a:rPr lang="zh-TW" altLang="en-US" sz="1800" kern="100" dirty="0" smtClean="0">
                          <a:solidFill>
                            <a:srgbClr val="000000"/>
                          </a:solidFill>
                          <a:effectLst/>
                          <a:latin typeface="Times New Roman" pitchFamily="18" charset="0"/>
                          <a:ea typeface="標楷體" panose="03000509000000000000" pitchFamily="65" charset="-120"/>
                          <a:cs typeface="Times New Roman" pitchFamily="18" charset="0"/>
                        </a:rPr>
                        <a:t>土壤檢測</a:t>
                      </a:r>
                      <a:endParaRPr lang="en-US" altLang="zh-TW" sz="1800" kern="100" dirty="0" smtClean="0">
                        <a:solidFill>
                          <a:srgbClr val="000000"/>
                        </a:solidFill>
                        <a:effectLst/>
                        <a:latin typeface="Times New Roman" pitchFamily="18" charset="0"/>
                        <a:ea typeface="標楷體" panose="03000509000000000000" pitchFamily="65" charset="-120"/>
                        <a:cs typeface="Times New Roman" pitchFamily="18" charset="0"/>
                      </a:endParaRPr>
                    </a:p>
                    <a:p>
                      <a:pPr algn="l">
                        <a:lnSpc>
                          <a:spcPts val="2400"/>
                        </a:lnSpc>
                        <a:spcAft>
                          <a:spcPts val="0"/>
                        </a:spcAft>
                      </a:pPr>
                      <a:r>
                        <a:rPr lang="en-US" altLang="zh-TW" sz="1800" kern="100" dirty="0" smtClean="0">
                          <a:solidFill>
                            <a:srgbClr val="000000"/>
                          </a:solidFill>
                          <a:effectLst/>
                          <a:latin typeface="Times New Roman" pitchFamily="18" charset="0"/>
                          <a:ea typeface="標楷體" panose="03000509000000000000" pitchFamily="65" charset="-120"/>
                          <a:cs typeface="Times New Roman" pitchFamily="18" charset="0"/>
                        </a:rPr>
                        <a:t>/</a:t>
                      </a:r>
                      <a:r>
                        <a:rPr lang="zh-TW" altLang="en-US" sz="1800" kern="100" dirty="0" smtClean="0">
                          <a:solidFill>
                            <a:srgbClr val="000000"/>
                          </a:solidFill>
                          <a:effectLst/>
                          <a:latin typeface="Times New Roman" pitchFamily="18" charset="0"/>
                          <a:ea typeface="標楷體" panose="03000509000000000000" pitchFamily="65" charset="-120"/>
                          <a:cs typeface="Times New Roman" pitchFamily="18" charset="0"/>
                        </a:rPr>
                        <a:t>土壤肥力說明會</a:t>
                      </a:r>
                      <a:endParaRPr lang="zh-TW" altLang="zh-TW" sz="1800" kern="100" dirty="0">
                        <a:effectLst/>
                        <a:latin typeface="Times New Roman" pitchFamily="18" charset="0"/>
                        <a:ea typeface="標楷體" panose="03000509000000000000" pitchFamily="65" charset="-120"/>
                        <a:cs typeface="Times New Roman" pitchFamily="18" charset="0"/>
                      </a:endParaRPr>
                    </a:p>
                  </a:txBody>
                  <a:tcPr marL="68580" marR="68580" marT="0" marB="0" anchor="ctr"/>
                </a:tc>
                <a:tc>
                  <a:txBody>
                    <a:bodyPr/>
                    <a:lstStyle/>
                    <a:p>
                      <a:pPr>
                        <a:lnSpc>
                          <a:spcPts val="2400"/>
                        </a:lnSpc>
                      </a:pPr>
                      <a:r>
                        <a:rPr lang="en-US" altLang="zh-TW"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合理化施肥說明會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400"/>
                        </a:lnSpc>
                      </a:pPr>
                      <a:r>
                        <a:rPr lang="zh-TW" altLang="en-US" sz="1800" b="1"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日期：</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104.12.03</a:t>
                      </a:r>
                      <a:endPar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r>
                        <a:rPr lang="zh-TW" altLang="en-US" sz="1800" b="1"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對象：第三專區</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地點：水井集會所</a:t>
                      </a:r>
                    </a:p>
                    <a:p>
                      <a:pPr>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講</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師：</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台中區</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農改場</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郭雅紋老師</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txBody>
                  <a:tcPr marL="68580" marR="68580" marT="0" marB="0"/>
                </a:tc>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此次講習會為針對各班、個人；於土壤分析說明結束之後還安排枇杷相關課程，深受專區內產銷班班員以及非產銷班好評，進而增加對農業經營專區的認同。</a:t>
                      </a:r>
                      <a:endPar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pic>
        <p:nvPicPr>
          <p:cNvPr id="7" name="Picture 4" descr="C:\Users\Microsoft\Pictures\1040508土壤採樣及判讀(賴文龍)\IMG_7090.JP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07504" y="4003363"/>
            <a:ext cx="2592288" cy="1945917"/>
          </a:xfrm>
          <a:prstGeom prst="rect">
            <a:avLst/>
          </a:prstGeom>
          <a:noFill/>
          <a:ln>
            <a:noFill/>
          </a:ln>
        </p:spPr>
      </p:pic>
      <p:pic>
        <p:nvPicPr>
          <p:cNvPr id="8" name="Picture 10" descr="https://lh3.googleusercontent.com/-8_PX60rrEbA/VgNFRxHQx-I/AAAAAAAATWk/YMnBvB60oTY/s1152-Ic42/8557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61468" y="4005064"/>
            <a:ext cx="3240360" cy="1959288"/>
          </a:xfrm>
          <a:prstGeom prst="rect">
            <a:avLst/>
          </a:prstGeom>
          <a:noFill/>
        </p:spPr>
      </p:pic>
      <p:pic>
        <p:nvPicPr>
          <p:cNvPr id="9" name="圖片 8"/>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6073836" y="4005064"/>
            <a:ext cx="3034668" cy="1928553"/>
          </a:xfrm>
          <a:prstGeom prst="rect">
            <a:avLst/>
          </a:prstGeom>
          <a:noFill/>
          <a:ln>
            <a:noFill/>
          </a:ln>
        </p:spPr>
      </p:pic>
    </p:spTree>
    <p:extLst>
      <p:ext uri="{BB962C8B-B14F-4D97-AF65-F5344CB8AC3E}">
        <p14:creationId xmlns:p14="http://schemas.microsoft.com/office/powerpoint/2010/main" val="2583933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農地利用</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短期經濟林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657685186"/>
              </p:ext>
            </p:extLst>
          </p:nvPr>
        </p:nvGraphicFramePr>
        <p:xfrm>
          <a:off x="251520" y="764704"/>
          <a:ext cx="8640960" cy="2390466"/>
        </p:xfrm>
        <a:graphic>
          <a:graphicData uri="http://schemas.openxmlformats.org/drawingml/2006/table">
            <a:tbl>
              <a:tblPr firstRow="1" bandRow="1">
                <a:tableStyleId>{5C22544A-7EE6-4342-B048-85BDC9FD1C3A}</a:tableStyleId>
              </a:tblPr>
              <a:tblGrid>
                <a:gridCol w="1368865"/>
                <a:gridCol w="3849933"/>
                <a:gridCol w="3422162"/>
              </a:tblGrid>
              <a:tr h="351411">
                <a:tc gridSpan="3">
                  <a:txBody>
                    <a:bodyPr/>
                    <a:lstStyle/>
                    <a:p>
                      <a:r>
                        <a:rPr lang="en-US" altLang="zh-TW" sz="2000" dirty="0" smtClean="0">
                          <a:solidFill>
                            <a:srgbClr val="FFFF00"/>
                          </a:solidFill>
                          <a:latin typeface="微軟正黑體" pitchFamily="34" charset="-120"/>
                          <a:ea typeface="微軟正黑體" pitchFamily="34" charset="-120"/>
                        </a:rPr>
                        <a:t>1.</a:t>
                      </a:r>
                      <a:r>
                        <a:rPr lang="en-US" altLang="zh-TW" sz="2000" baseline="0" dirty="0" smtClean="0">
                          <a:solidFill>
                            <a:srgbClr val="FFFF00"/>
                          </a:solidFill>
                          <a:latin typeface="微軟正黑體" pitchFamily="34" charset="-120"/>
                          <a:ea typeface="微軟正黑體" pitchFamily="34" charset="-120"/>
                        </a:rPr>
                        <a:t> </a:t>
                      </a:r>
                      <a:r>
                        <a:rPr lang="zh-TW" altLang="en-US" sz="2000" baseline="0" dirty="0" smtClean="0">
                          <a:solidFill>
                            <a:srgbClr val="FFFF00"/>
                          </a:solidFill>
                          <a:latin typeface="微軟正黑體" pitchFamily="34" charset="-120"/>
                          <a:ea typeface="微軟正黑體" pitchFamily="34" charset="-120"/>
                        </a:rPr>
                        <a:t>農地利用  </a:t>
                      </a:r>
                      <a:r>
                        <a:rPr lang="zh-TW" altLang="en-US" sz="2000" dirty="0" smtClean="0">
                          <a:solidFill>
                            <a:srgbClr val="FFFF00"/>
                          </a:solidFill>
                          <a:latin typeface="微軟正黑體" pitchFamily="34" charset="-120"/>
                          <a:ea typeface="微軟正黑體" pitchFamily="34" charset="-120"/>
                        </a:rPr>
                        <a:t>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324379">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1628466">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1.5</a:t>
                      </a: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短期經濟林</a:t>
                      </a:r>
                      <a:endPar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ts val="2400"/>
                        </a:lnSpc>
                      </a:pP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依據東勢林管處估計種植楓香、相思樹，</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每公頃生產</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57</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公噸木屑。</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目前契作面積約</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400"/>
                        </a:lnSpc>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(57*16=912</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ts val="2400"/>
                        </a:lnSpc>
                      </a:pP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預估</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未來有</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912</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公噸木屑，可供應專區核心作物</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香菇做為優質木屑來源</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提昇</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香菇太空包良率增加</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，產量增加</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a:t>
                      </a:r>
                      <a:endParaRPr lang="zh-TW" altLang="zh-TW" sz="1800" kern="1200" dirty="0">
                        <a:solidFill>
                          <a:schemeClr val="dk1"/>
                        </a:solidFill>
                        <a:effectLst/>
                        <a:latin typeface="標楷體" panose="03000509000000000000" pitchFamily="65" charset="-120"/>
                        <a:ea typeface="標楷體" panose="03000509000000000000" pitchFamily="65" charset="-120"/>
                        <a:cs typeface="+mn-cs"/>
                      </a:endParaRPr>
                    </a:p>
                  </a:txBody>
                  <a:tcPr marL="68580" marR="68580" marT="0" marB="0" anchor="ctr"/>
                </a:tc>
              </a:tr>
            </a:tbl>
          </a:graphicData>
        </a:graphic>
      </p:graphicFrame>
      <p:pic>
        <p:nvPicPr>
          <p:cNvPr id="8" name="圖片 7"/>
          <p:cNvPicPr preferRelativeResize="0">
            <a:picLocks/>
          </p:cNvPicPr>
          <p:nvPr/>
        </p:nvPicPr>
        <p:blipFill>
          <a:blip r:embed="rId2" cstate="email">
            <a:extLst>
              <a:ext uri="{28A0092B-C50C-407E-A947-70E740481C1C}">
                <a14:useLocalDpi xmlns:a14="http://schemas.microsoft.com/office/drawing/2010/main"/>
              </a:ext>
            </a:extLst>
          </a:blip>
          <a:stretch>
            <a:fillRect/>
          </a:stretch>
        </p:blipFill>
        <p:spPr>
          <a:xfrm>
            <a:off x="323528" y="3284984"/>
            <a:ext cx="5328592" cy="2996930"/>
          </a:xfrm>
          <a:prstGeom prst="rect">
            <a:avLst/>
          </a:prstGeom>
          <a:noFill/>
          <a:ln>
            <a:noFill/>
          </a:ln>
        </p:spPr>
      </p:pic>
      <p:pic>
        <p:nvPicPr>
          <p:cNvPr id="9"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8144" y="3284984"/>
            <a:ext cx="2647889" cy="3024336"/>
          </a:xfrm>
          <a:prstGeom prst="rect">
            <a:avLst/>
          </a:prstGeom>
          <a:noFill/>
          <a:ln w="9525">
            <a:noFill/>
            <a:miter lim="800000"/>
            <a:headEnd/>
            <a:tailEnd/>
          </a:ln>
        </p:spPr>
      </p:pic>
    </p:spTree>
    <p:extLst>
      <p:ext uri="{BB962C8B-B14F-4D97-AF65-F5344CB8AC3E}">
        <p14:creationId xmlns:p14="http://schemas.microsoft.com/office/powerpoint/2010/main" val="2210943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農地利用</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土地現況及核心作物調查 </a:t>
            </a:r>
            <a:endParaRPr lang="zh-TW" altLang="en-US" sz="2800" b="1"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31828506"/>
              </p:ext>
            </p:extLst>
          </p:nvPr>
        </p:nvGraphicFramePr>
        <p:xfrm>
          <a:off x="251520" y="764704"/>
          <a:ext cx="8712968" cy="5740896"/>
        </p:xfrm>
        <a:graphic>
          <a:graphicData uri="http://schemas.openxmlformats.org/drawingml/2006/table">
            <a:tbl>
              <a:tblPr firstRow="1" bandRow="1">
                <a:tableStyleId>{5C22544A-7EE6-4342-B048-85BDC9FD1C3A}</a:tableStyleId>
              </a:tblPr>
              <a:tblGrid>
                <a:gridCol w="1638336"/>
                <a:gridCol w="2826160"/>
                <a:gridCol w="4248472"/>
              </a:tblGrid>
              <a:tr h="370840">
                <a:tc gridSpan="3">
                  <a:txBody>
                    <a:bodyPr/>
                    <a:lstStyle/>
                    <a:p>
                      <a:r>
                        <a:rPr lang="en-US" altLang="zh-TW" sz="2000" dirty="0" smtClean="0">
                          <a:solidFill>
                            <a:srgbClr val="FFFF00"/>
                          </a:solidFill>
                          <a:latin typeface="微軟正黑體" pitchFamily="34" charset="-120"/>
                          <a:ea typeface="微軟正黑體" pitchFamily="34" charset="-120"/>
                        </a:rPr>
                        <a:t>1.</a:t>
                      </a:r>
                      <a:r>
                        <a:rPr lang="en-US" altLang="zh-TW" sz="2000" baseline="0" dirty="0" smtClean="0">
                          <a:solidFill>
                            <a:srgbClr val="FFFF00"/>
                          </a:solidFill>
                          <a:latin typeface="微軟正黑體" pitchFamily="34" charset="-120"/>
                          <a:ea typeface="微軟正黑體" pitchFamily="34" charset="-120"/>
                        </a:rPr>
                        <a:t> </a:t>
                      </a:r>
                      <a:r>
                        <a:rPr lang="zh-TW" altLang="en-US" sz="2000" baseline="0" dirty="0" smtClean="0">
                          <a:solidFill>
                            <a:srgbClr val="FFFF00"/>
                          </a:solidFill>
                          <a:latin typeface="微軟正黑體" pitchFamily="34" charset="-120"/>
                          <a:ea typeface="微軟正黑體" pitchFamily="34" charset="-120"/>
                        </a:rPr>
                        <a:t>農地利用  </a:t>
                      </a:r>
                      <a:r>
                        <a:rPr lang="zh-TW" altLang="en-US" sz="2000" dirty="0" smtClean="0">
                          <a:solidFill>
                            <a:srgbClr val="FFFF00"/>
                          </a:solidFill>
                          <a:latin typeface="微軟正黑體" pitchFamily="34" charset="-120"/>
                          <a:ea typeface="微軟正黑體" pitchFamily="34" charset="-120"/>
                        </a:rPr>
                        <a:t>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467856">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752528">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1.6</a:t>
                      </a: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土地現況及核心作物調查</a:t>
                      </a:r>
                      <a:endPar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nSpc>
                          <a:spcPts val="2400"/>
                        </a:lnSpc>
                      </a:pP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本會為了有效</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掌握專區實際農地使用狀況</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及</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核心作物調查</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，進行</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實地訪察</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a:t>
                      </a:r>
                    </a:p>
                    <a:p>
                      <a:pPr>
                        <a:lnSpc>
                          <a:spcPts val="2400"/>
                        </a:lnSpc>
                      </a:pP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1.</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日期：</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104.08.17</a:t>
                      </a:r>
                      <a:endPar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訪察者：鄧筑云、張雅晴</a:t>
                      </a:r>
                    </a:p>
                    <a:p>
                      <a:pPr>
                        <a:lnSpc>
                          <a:spcPts val="2400"/>
                        </a:lnSpc>
                      </a:pP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調查範圍：</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第一專區</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第二專區</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r>
                        <a:rPr lang="zh-TW" altLang="en-US" sz="1800" kern="1200" baseline="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第三專區</a:t>
                      </a:r>
                      <a:endParaRPr lang="en-US" altLang="zh-TW" sz="1800" b="0" kern="1200" baseline="0" dirty="0" smtClean="0">
                        <a:solidFill>
                          <a:schemeClr val="dk1"/>
                        </a:solidFill>
                        <a:effectLst/>
                        <a:latin typeface="Times New Roman" pitchFamily="18" charset="0"/>
                        <a:ea typeface="標楷體"/>
                        <a:cs typeface="Times New Roman" pitchFamily="18" charset="0"/>
                      </a:endParaRPr>
                    </a:p>
                    <a:p>
                      <a:pPr>
                        <a:lnSpc>
                          <a:spcPts val="2400"/>
                        </a:lnSpc>
                      </a:pP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2.</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日期</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104.05.28/104.09.03</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a:t>
                      </a:r>
                      <a:endPar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訪察者：張雅晴</a:t>
                      </a:r>
                    </a:p>
                    <a:p>
                      <a:pPr>
                        <a:lnSpc>
                          <a:spcPts val="2400"/>
                        </a:lnSpc>
                      </a:pP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調查範圍：第三專區</a:t>
                      </a:r>
                    </a:p>
                    <a:p>
                      <a:pPr>
                        <a:lnSpc>
                          <a:spcPts val="2400"/>
                        </a:lnSpc>
                      </a:pPr>
                      <a:endPar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txBody>
                  <a:tcPr marL="68580" marR="68580" marT="0" marB="0"/>
                </a:tc>
                <a:tc>
                  <a:txBody>
                    <a:bodyPr/>
                    <a:lstStyle/>
                    <a:p>
                      <a:pPr lvl="0">
                        <a:lnSpc>
                          <a:spcPts val="2400"/>
                        </a:lnSpc>
                      </a:pP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1.</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調查結果發現</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第一、二</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專區範圍與休閒農業區範圍重疊，</a:t>
                      </a:r>
                      <a:r>
                        <a:rPr lang="zh-TW" altLang="zh-TW" sz="1800" b="1" kern="1200" dirty="0" smtClean="0">
                          <a:solidFill>
                            <a:schemeClr val="dk1"/>
                          </a:solidFill>
                          <a:effectLst/>
                          <a:latin typeface="標楷體" panose="03000509000000000000" pitchFamily="65" charset="-120"/>
                          <a:ea typeface="標楷體" panose="03000509000000000000" pitchFamily="65" charset="-120"/>
                          <a:cs typeface="+mn-cs"/>
                        </a:rPr>
                        <a:t>未簽約的農地有部分轉作休閒用地使用，經</a:t>
                      </a:r>
                      <a:r>
                        <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rPr>
                        <a:t>104.10.23</a:t>
                      </a:r>
                      <a:r>
                        <a:rPr lang="zh-TW" altLang="zh-TW" sz="1800" b="1" kern="1200" dirty="0" smtClean="0">
                          <a:solidFill>
                            <a:schemeClr val="dk1"/>
                          </a:solidFill>
                          <a:effectLst/>
                          <a:latin typeface="標楷體" panose="03000509000000000000" pitchFamily="65" charset="-120"/>
                          <a:ea typeface="標楷體" panose="03000509000000000000" pitchFamily="65" charset="-120"/>
                          <a:cs typeface="+mn-cs"/>
                        </a:rPr>
                        <a:t>推動小組會議，通過明年度修定專區範圍</a:t>
                      </a:r>
                      <a:r>
                        <a:rPr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a:t>
                      </a:r>
                      <a:endPar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endParaRPr>
                    </a:p>
                    <a:p>
                      <a:pPr marL="0" lvl="0" indent="0">
                        <a:buFontTx/>
                        <a:buNone/>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第一專區：預估修定後為</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433.14</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baseline="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提昇簽約率</a:t>
                      </a:r>
                      <a:r>
                        <a:rPr lang="en-US" altLang="zh-TW" sz="1800" b="1" kern="1200" baseline="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80~85%</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第二專區：預估修定後為</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198</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baseline="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提昇簽約率</a:t>
                      </a:r>
                      <a:r>
                        <a:rPr lang="en-US" altLang="zh-TW" sz="1800" b="1" kern="1200" baseline="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80~85%</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第三專區：預估修定後為</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160.2</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提昇簽約率</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70~75%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調查結果發現</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各</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專區栽培香菇的面積</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近</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年持續增加</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10~30</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，取土面積大量減少</a:t>
                      </a:r>
                      <a:r>
                        <a:rPr lang="zh-TW" altLang="zh-TW" sz="1800" b="1" kern="1200" dirty="0" smtClean="0">
                          <a:solidFill>
                            <a:schemeClr val="dk1"/>
                          </a:solidFill>
                          <a:effectLst/>
                          <a:latin typeface="標楷體" panose="03000509000000000000" pitchFamily="65" charset="-120"/>
                          <a:ea typeface="標楷體" panose="03000509000000000000" pitchFamily="65" charset="-120"/>
                          <a:cs typeface="+mn-cs"/>
                        </a:rPr>
                        <a:t>，因此經專區工作人員評估今年度土壤送樣</a:t>
                      </a:r>
                      <a:r>
                        <a:rPr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修改</a:t>
                      </a:r>
                      <a:r>
                        <a:rPr lang="zh-TW" altLang="zh-TW" sz="1800" b="1" kern="1200" dirty="0" smtClean="0">
                          <a:solidFill>
                            <a:schemeClr val="dk1"/>
                          </a:solidFill>
                          <a:effectLst/>
                          <a:latin typeface="標楷體" panose="03000509000000000000" pitchFamily="65" charset="-120"/>
                          <a:ea typeface="標楷體" panose="03000509000000000000" pitchFamily="65" charset="-120"/>
                          <a:cs typeface="+mn-cs"/>
                        </a:rPr>
                        <a:t>目標</a:t>
                      </a:r>
                      <a:r>
                        <a:rPr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a:t>
                      </a:r>
                      <a:endPar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第一專區：修改取土面積為</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第二專區：修改取土面積為</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ts val="2400"/>
                        </a:lnSpc>
                        <a:spcBef>
                          <a:spcPts val="0"/>
                        </a:spcBef>
                        <a:spcAft>
                          <a:spcPts val="0"/>
                        </a:spcAft>
                        <a:buClrTx/>
                        <a:buSzTx/>
                        <a:buFontTx/>
                        <a:buNone/>
                        <a:tabLst/>
                        <a:defRPr/>
                      </a:pPr>
                      <a:r>
                        <a:rPr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第三專區：修改取土面積為</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pic>
        <p:nvPicPr>
          <p:cNvPr id="7" name="圖片 6"/>
          <p:cNvPicPr preferRelativeResize="0">
            <a:picLocks/>
          </p:cNvPicPr>
          <p:nvPr/>
        </p:nvPicPr>
        <p:blipFill>
          <a:blip r:embed="rId2" cstate="email">
            <a:extLst>
              <a:ext uri="{28A0092B-C50C-407E-A947-70E740481C1C}">
                <a14:useLocalDpi xmlns:a14="http://schemas.microsoft.com/office/drawing/2010/main"/>
              </a:ext>
            </a:extLst>
          </a:blip>
          <a:stretch>
            <a:fillRect/>
          </a:stretch>
        </p:blipFill>
        <p:spPr>
          <a:xfrm>
            <a:off x="2195736" y="5157192"/>
            <a:ext cx="2220352" cy="1248948"/>
          </a:xfrm>
          <a:prstGeom prst="rect">
            <a:avLst/>
          </a:prstGeom>
          <a:noFill/>
          <a:ln>
            <a:noFill/>
          </a:ln>
        </p:spPr>
      </p:pic>
      <p:pic>
        <p:nvPicPr>
          <p:cNvPr id="8" name="圖片 7"/>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251520" y="5085184"/>
            <a:ext cx="1815873" cy="1350933"/>
          </a:xfrm>
          <a:prstGeom prst="rect">
            <a:avLst/>
          </a:prstGeom>
          <a:noFill/>
          <a:ln>
            <a:noFill/>
          </a:ln>
        </p:spPr>
      </p:pic>
    </p:spTree>
    <p:extLst>
      <p:ext uri="{BB962C8B-B14F-4D97-AF65-F5344CB8AC3E}">
        <p14:creationId xmlns:p14="http://schemas.microsoft.com/office/powerpoint/2010/main" val="32998418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農地利用</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拜訪當地里</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鄰長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503646886"/>
              </p:ext>
            </p:extLst>
          </p:nvPr>
        </p:nvGraphicFramePr>
        <p:xfrm>
          <a:off x="179512" y="836712"/>
          <a:ext cx="8640960" cy="5616624"/>
        </p:xfrm>
        <a:graphic>
          <a:graphicData uri="http://schemas.openxmlformats.org/drawingml/2006/table">
            <a:tbl>
              <a:tblPr firstRow="1" bandRow="1">
                <a:tableStyleId>{5C22544A-7EE6-4342-B048-85BDC9FD1C3A}</a:tableStyleId>
              </a:tblPr>
              <a:tblGrid>
                <a:gridCol w="1429466"/>
                <a:gridCol w="3323062"/>
                <a:gridCol w="3888432"/>
              </a:tblGrid>
              <a:tr h="410289">
                <a:tc gridSpan="3">
                  <a:txBody>
                    <a:bodyPr/>
                    <a:lstStyle/>
                    <a:p>
                      <a:r>
                        <a:rPr lang="en-US" altLang="zh-TW" sz="2000" dirty="0" smtClean="0">
                          <a:solidFill>
                            <a:srgbClr val="FFFF00"/>
                          </a:solidFill>
                          <a:latin typeface="微軟正黑體" pitchFamily="34" charset="-120"/>
                          <a:ea typeface="微軟正黑體" pitchFamily="34" charset="-120"/>
                        </a:rPr>
                        <a:t>1.</a:t>
                      </a:r>
                      <a:r>
                        <a:rPr lang="en-US" altLang="zh-TW" sz="2000" baseline="0" dirty="0" smtClean="0">
                          <a:solidFill>
                            <a:srgbClr val="FFFF00"/>
                          </a:solidFill>
                          <a:latin typeface="微軟正黑體" pitchFamily="34" charset="-120"/>
                          <a:ea typeface="微軟正黑體" pitchFamily="34" charset="-120"/>
                        </a:rPr>
                        <a:t> </a:t>
                      </a:r>
                      <a:r>
                        <a:rPr lang="zh-TW" altLang="en-US" sz="2000" baseline="0" dirty="0" smtClean="0">
                          <a:solidFill>
                            <a:srgbClr val="FFFF00"/>
                          </a:solidFill>
                          <a:latin typeface="微軟正黑體" pitchFamily="34" charset="-120"/>
                          <a:ea typeface="微軟正黑體" pitchFamily="34" charset="-120"/>
                        </a:rPr>
                        <a:t>農地利用 </a:t>
                      </a:r>
                      <a:r>
                        <a:rPr lang="zh-TW" altLang="en-US" sz="2000" dirty="0" smtClean="0">
                          <a:solidFill>
                            <a:srgbClr val="FFFF00"/>
                          </a:solidFill>
                          <a:latin typeface="微軟正黑體" pitchFamily="34" charset="-120"/>
                          <a:ea typeface="微軟正黑體" pitchFamily="34" charset="-120"/>
                        </a:rPr>
                        <a:t>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409883">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796452">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a:t>
                      </a: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拜訪當地里</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鄰長</a:t>
                      </a:r>
                      <a:endPar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nSpc>
                          <a:spcPts val="2400"/>
                        </a:lnSpc>
                      </a:pP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本會為了</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提高專區土地公約簽定率，專區計畫員特此拜訪當地里鄰長</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a:t>
                      </a:r>
                    </a:p>
                    <a:p>
                      <a:pPr>
                        <a:lnSpc>
                          <a:spcPts val="2400"/>
                        </a:lnSpc>
                      </a:pP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時間：</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104.09.25</a:t>
                      </a:r>
                      <a:endParaRPr lang="zh-TW"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a:lnSpc>
                          <a:spcPts val="2400"/>
                        </a:lnSpc>
                      </a:pP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地點：</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慶西里里長辦公室</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水井集會所</a:t>
                      </a:r>
                    </a:p>
                    <a:p>
                      <a:pPr>
                        <a:lnSpc>
                          <a:spcPts val="2400"/>
                        </a:lnSpc>
                      </a:pP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人員：慶西里里長</a:t>
                      </a:r>
                      <a:endParaRPr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a:lnSpc>
                          <a:spcPts val="2400"/>
                        </a:lnSpc>
                      </a:pPr>
                      <a:r>
                        <a:rPr lang="zh-TW" altLang="en-US" sz="1800" kern="1200" baseline="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永源里各鄰鄰長</a:t>
                      </a:r>
                    </a:p>
                    <a:p>
                      <a:pPr>
                        <a:lnSpc>
                          <a:spcPts val="2400"/>
                        </a:lnSpc>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農會相關人員</a:t>
                      </a:r>
                      <a:endParaRPr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a:lnSpc>
                          <a:spcPts val="2400"/>
                        </a:lnSpc>
                      </a:pPr>
                      <a:r>
                        <a:rPr lang="zh-TW" altLang="en-US" sz="1800" kern="1200" baseline="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菇類產銷班班長</a:t>
                      </a:r>
                    </a:p>
                    <a:p>
                      <a:pPr>
                        <a:lnSpc>
                          <a:spcPts val="2400"/>
                        </a:lnSpc>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水井居民</a:t>
                      </a:r>
                    </a:p>
                  </a:txBody>
                  <a:tcPr marL="68580" marR="68580" marT="0" marB="0"/>
                </a:tc>
                <a:tc>
                  <a:txBody>
                    <a:bodyPr/>
                    <a:lstStyle/>
                    <a:p>
                      <a:pPr lvl="0">
                        <a:lnSpc>
                          <a:spcPts val="2400"/>
                        </a:lnSpc>
                      </a:pP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拜訪結果發現</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未簽約的農地有部分為外地人來購置，導致農業經營專區工作人員無法連繫到地主，經</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104.10.23</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推動小組會議，通過明年度修定專區範圍，修定後專區範圍</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第一專區：預估修定後為</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433.14</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baseline="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提昇簽約率</a:t>
                      </a:r>
                      <a:r>
                        <a:rPr lang="en-US" altLang="zh-TW" sz="1800" b="1" kern="1200" baseline="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80~85%</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第二專區：預估修定後為</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198</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baseline="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提昇簽約率</a:t>
                      </a:r>
                      <a:r>
                        <a:rPr lang="en-US" altLang="zh-TW" sz="1800" b="1" kern="1200" baseline="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80~85%</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第三專區：預估修定後為</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160.2</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提昇簽約率</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70~75%</a:t>
                      </a:r>
                      <a:endPar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lnSpc>
                          <a:spcPts val="2400"/>
                        </a:lnSpc>
                      </a:pPr>
                      <a:endParaRPr lang="en-US" altLang="zh-TW" sz="1800" b="1" kern="1200" dirty="0" smtClean="0">
                        <a:solidFill>
                          <a:schemeClr val="dk1"/>
                        </a:solidFill>
                        <a:effectLst/>
                        <a:latin typeface="標楷體" panose="03000509000000000000" pitchFamily="65" charset="-120"/>
                        <a:ea typeface="標楷體" panose="03000509000000000000" pitchFamily="65" charset="-120"/>
                        <a:cs typeface="+mn-cs"/>
                      </a:endParaRPr>
                    </a:p>
                  </a:txBody>
                  <a:tcPr marL="68580" marR="68580" marT="0" marB="0"/>
                </a:tc>
              </a:tr>
            </a:tbl>
          </a:graphicData>
        </a:graphic>
      </p:graphicFrame>
      <p:pic>
        <p:nvPicPr>
          <p:cNvPr id="7" name="圖片 6"/>
          <p:cNvPicPr preferRelativeResize="0">
            <a:picLocks/>
          </p:cNvPicPr>
          <p:nvPr/>
        </p:nvPicPr>
        <p:blipFill>
          <a:blip r:embed="rId2" cstate="email">
            <a:extLst>
              <a:ext uri="{28A0092B-C50C-407E-A947-70E740481C1C}">
                <a14:useLocalDpi xmlns:a14="http://schemas.microsoft.com/office/drawing/2010/main"/>
              </a:ext>
            </a:extLst>
          </a:blip>
          <a:stretch>
            <a:fillRect/>
          </a:stretch>
        </p:blipFill>
        <p:spPr>
          <a:xfrm>
            <a:off x="2123728" y="5013176"/>
            <a:ext cx="2232248" cy="1368152"/>
          </a:xfrm>
          <a:prstGeom prst="rect">
            <a:avLst/>
          </a:prstGeom>
          <a:noFill/>
          <a:ln>
            <a:noFill/>
          </a:ln>
        </p:spPr>
      </p:pic>
      <p:pic>
        <p:nvPicPr>
          <p:cNvPr id="8" name="圖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08104" y="4941168"/>
            <a:ext cx="2160240" cy="1368152"/>
          </a:xfrm>
          <a:prstGeom prst="rect">
            <a:avLst/>
          </a:prstGeom>
          <a:noFill/>
          <a:ln>
            <a:noFill/>
          </a:ln>
        </p:spPr>
      </p:pic>
    </p:spTree>
    <p:extLst>
      <p:ext uri="{BB962C8B-B14F-4D97-AF65-F5344CB8AC3E}">
        <p14:creationId xmlns:p14="http://schemas.microsoft.com/office/powerpoint/2010/main" val="42225510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五大面向</a:t>
            </a:r>
            <a:r>
              <a:rPr lang="en-US" altLang="zh-TW" sz="2800" b="1" dirty="0" smtClean="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營運主體召開內部會議</a:t>
            </a:r>
            <a:r>
              <a:rPr lang="zh-TW" altLang="en-US" sz="2800" b="1" dirty="0" smtClean="0">
                <a:latin typeface="微軟正黑體" pitchFamily="34" charset="-120"/>
                <a:ea typeface="微軟正黑體" pitchFamily="34" charset="-120"/>
              </a:rPr>
              <a:t>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42712290"/>
              </p:ext>
            </p:extLst>
          </p:nvPr>
        </p:nvGraphicFramePr>
        <p:xfrm>
          <a:off x="172901" y="1164814"/>
          <a:ext cx="8892480" cy="5146466"/>
        </p:xfrm>
        <a:graphic>
          <a:graphicData uri="http://schemas.openxmlformats.org/drawingml/2006/table">
            <a:tbl>
              <a:tblPr firstRow="1" bandRow="1">
                <a:tableStyleId>{5C22544A-7EE6-4342-B048-85BDC9FD1C3A}</a:tableStyleId>
              </a:tblPr>
              <a:tblGrid>
                <a:gridCol w="1584798"/>
                <a:gridCol w="3609819"/>
                <a:gridCol w="3697863"/>
              </a:tblGrid>
              <a:tr h="416298">
                <a:tc gridSpan="3">
                  <a:txBody>
                    <a:bodyPr/>
                    <a:lstStyle/>
                    <a:p>
                      <a:r>
                        <a:rPr lang="en-US" altLang="zh-TW" sz="2000" dirty="0" smtClean="0">
                          <a:solidFill>
                            <a:srgbClr val="FFFF00"/>
                          </a:solidFill>
                          <a:latin typeface="微軟正黑體" pitchFamily="34" charset="-120"/>
                          <a:ea typeface="微軟正黑體" pitchFamily="34" charset="-120"/>
                        </a:rPr>
                        <a:t>2.</a:t>
                      </a:r>
                      <a:r>
                        <a:rPr lang="zh-TW" altLang="en-US" sz="2000" dirty="0" smtClean="0">
                          <a:solidFill>
                            <a:srgbClr val="FFFF00"/>
                          </a:solidFill>
                          <a:latin typeface="微軟正黑體" pitchFamily="34" charset="-120"/>
                          <a:ea typeface="微軟正黑體" pitchFamily="34" charset="-120"/>
                        </a:rPr>
                        <a:t>組織功能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567192">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162976">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營運主體召開內部會議</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marL="0" marR="0" indent="0" algn="just" defTabSz="914400" rtl="0" eaLnBrk="1" fontAlgn="auto" latinLnBrk="0" hangingPunct="1">
                        <a:lnSpc>
                          <a:spcPts val="2400"/>
                        </a:lnSpc>
                        <a:spcBef>
                          <a:spcPts val="0"/>
                        </a:spcBef>
                        <a:spcAft>
                          <a:spcPts val="0"/>
                        </a:spcAft>
                        <a:buClrTx/>
                        <a:buSzTx/>
                        <a:buFontTx/>
                        <a:buNone/>
                        <a:tabLst/>
                        <a:defRPr/>
                      </a:pPr>
                      <a:r>
                        <a:rPr lang="zh-TW"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本年度共計召開</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17</a:t>
                      </a:r>
                      <a:r>
                        <a:rPr lang="zh-TW"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場營運主體內部工作會議：</a:t>
                      </a:r>
                    </a:p>
                    <a:p>
                      <a:pPr marL="0" algn="l" defTabSz="914400" rtl="0" eaLnBrk="1" latinLnBrk="0" hangingPunct="1">
                        <a:lnSpc>
                          <a:spcPts val="2400"/>
                        </a:lnSpc>
                        <a:spcAft>
                          <a:spcPts val="0"/>
                        </a:spcAft>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合併與分割專區會議：</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spcAft>
                          <a:spcPts val="0"/>
                        </a:spcAft>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每月進度報告會議：</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spcAft>
                          <a:spcPts val="0"/>
                        </a:spcAft>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3.CPC</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會議：</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spcAft>
                          <a:spcPts val="0"/>
                        </a:spcAft>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重要定期會議討論：</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spcAft>
                          <a:spcPts val="0"/>
                        </a:spcAft>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農商合作現況調查：</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spcAft>
                          <a:spcPts val="0"/>
                        </a:spcAft>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關鍵績效指標目標設定：</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spcAft>
                          <a:spcPts val="0"/>
                        </a:spcAft>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進度控管表目標設定：</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spcAft>
                          <a:spcPts val="0"/>
                        </a:spcAft>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專區目標與重點工作：</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lnSpc>
                          <a:spcPts val="2400"/>
                        </a:lnSpc>
                        <a:spcAft>
                          <a:spcPts val="0"/>
                        </a:spcAft>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合計共</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endPar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endParaRPr lang="zh-TW"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lvl="0">
                        <a:lnSpc>
                          <a:spcPct val="120000"/>
                        </a:lnSpc>
                      </a:pP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藉由定期會議，針對專區執行問題提出有效改善方法，</a:t>
                      </a:r>
                      <a:r>
                        <a:rPr lang="zh-TW" altLang="zh-TW" sz="1800" b="1" kern="1200" dirty="0" smtClean="0">
                          <a:solidFill>
                            <a:srgbClr val="FF0000"/>
                          </a:solidFill>
                          <a:effectLst/>
                          <a:latin typeface="標楷體" panose="03000509000000000000" pitchFamily="65" charset="-120"/>
                          <a:ea typeface="標楷體" panose="03000509000000000000" pitchFamily="65" charset="-120"/>
                          <a:cs typeface="+mn-cs"/>
                        </a:rPr>
                        <a:t>促使專區內每項工作能夠順利進行。</a:t>
                      </a:r>
                      <a:endParaRPr lang="zh-TW" altLang="zh-TW" sz="1800" kern="1200" dirty="0" smtClean="0">
                        <a:solidFill>
                          <a:srgbClr val="FF0000"/>
                        </a:solidFill>
                        <a:effectLst/>
                        <a:latin typeface="標楷體" panose="03000509000000000000" pitchFamily="65" charset="-120"/>
                        <a:ea typeface="標楷體" panose="03000509000000000000" pitchFamily="65" charset="-120"/>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推動小組依據</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104.08.17</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專區計畫員實地訪察結果，</a:t>
                      </a:r>
                      <a:r>
                        <a:rPr lang="zh-TW" altLang="zh-TW" sz="1800" b="1" kern="1200" dirty="0" smtClean="0">
                          <a:solidFill>
                            <a:srgbClr val="FF0000"/>
                          </a:solidFill>
                          <a:effectLst/>
                          <a:latin typeface="標楷體" panose="03000509000000000000" pitchFamily="65" charset="-120"/>
                          <a:ea typeface="標楷體" panose="03000509000000000000" pitchFamily="65" charset="-120"/>
                          <a:cs typeface="+mn-cs"/>
                        </a:rPr>
                        <a:t>通過明年度修定專區範圍</a:t>
                      </a:r>
                      <a:r>
                        <a:rPr lang="zh-TW" altLang="en-US" sz="1800" b="1" kern="1200" dirty="0" smtClean="0">
                          <a:solidFill>
                            <a:srgbClr val="FF0000"/>
                          </a:solidFill>
                          <a:effectLst/>
                          <a:latin typeface="標楷體" panose="03000509000000000000" pitchFamily="65" charset="-120"/>
                          <a:ea typeface="標楷體" panose="03000509000000000000" pitchFamily="65" charset="-120"/>
                          <a:cs typeface="+mn-cs"/>
                        </a:rPr>
                        <a:t>後，</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第一、二專區</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預估可達到</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80~85%</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的簽定率</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、第三專區</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預估可達到</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70~75%</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的簽定率。</a:t>
                      </a:r>
                      <a:endParaRPr lang="zh-TW" altLang="zh-TW" sz="1800" kern="1200" dirty="0" smtClean="0">
                        <a:solidFill>
                          <a:srgbClr val="FF0000"/>
                        </a:solidFill>
                        <a:effectLst/>
                        <a:latin typeface="標楷體" panose="03000509000000000000" pitchFamily="65" charset="-120"/>
                        <a:ea typeface="標楷體" panose="03000509000000000000" pitchFamily="65" charset="-120"/>
                        <a:cs typeface="+mn-cs"/>
                      </a:endParaRPr>
                    </a:p>
                    <a:p>
                      <a:pPr>
                        <a:lnSpc>
                          <a:spcPct val="120000"/>
                        </a:lnSpc>
                      </a:pP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每月</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5</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日及</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25</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日定期召開專區內部會議，</a:t>
                      </a:r>
                      <a:r>
                        <a:rPr lang="zh-TW" altLang="zh-TW" sz="1800" b="1" kern="1200" dirty="0" smtClean="0">
                          <a:solidFill>
                            <a:srgbClr val="FF0000"/>
                          </a:solidFill>
                          <a:effectLst/>
                          <a:latin typeface="標楷體" panose="03000509000000000000" pitchFamily="65" charset="-120"/>
                          <a:ea typeface="標楷體" panose="03000509000000000000" pitchFamily="65" charset="-120"/>
                          <a:cs typeface="+mn-cs"/>
                        </a:rPr>
                        <a:t>針對每月進度控管專區進度改善表，有效提昇工作效率。</a:t>
                      </a:r>
                      <a:endParaRPr lang="zh-TW" sz="1800" b="1"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r>
            </a:tbl>
          </a:graphicData>
        </a:graphic>
      </p:graphicFrame>
      <p:sp>
        <p:nvSpPr>
          <p:cNvPr id="7" name="矩形 6"/>
          <p:cNvSpPr/>
          <p:nvPr/>
        </p:nvSpPr>
        <p:spPr>
          <a:xfrm>
            <a:off x="185192" y="764704"/>
            <a:ext cx="4544834" cy="400110"/>
          </a:xfrm>
          <a:prstGeom prst="rect">
            <a:avLst/>
          </a:prstGeom>
        </p:spPr>
        <p:txBody>
          <a:bodyPr wrap="none">
            <a:spAutoFit/>
          </a:bodyPr>
          <a:lstStyle/>
          <a:p>
            <a:pPr algn="ctr"/>
            <a:r>
              <a:rPr lang="zh-TW" altLang="en-US" sz="2000" b="1" dirty="0" smtClean="0">
                <a:solidFill>
                  <a:srgbClr val="0000CC"/>
                </a:solidFill>
                <a:latin typeface="標楷體" pitchFamily="65" charset="-120"/>
                <a:ea typeface="標楷體" pitchFamily="65" charset="-120"/>
              </a:rPr>
              <a:t>第一、二、三專區，自評分數都為</a:t>
            </a:r>
            <a:r>
              <a:rPr lang="en-US" altLang="zh-TW" sz="2000" b="1" dirty="0" smtClean="0">
                <a:solidFill>
                  <a:srgbClr val="0000CC"/>
                </a:solidFill>
                <a:latin typeface="標楷體" pitchFamily="65" charset="-120"/>
                <a:ea typeface="標楷體" pitchFamily="65" charset="-120"/>
              </a:rPr>
              <a:t>20</a:t>
            </a:r>
            <a:r>
              <a:rPr lang="zh-TW" altLang="en-US" sz="2000" b="1" dirty="0" smtClean="0">
                <a:solidFill>
                  <a:srgbClr val="0000CC"/>
                </a:solidFill>
                <a:latin typeface="標楷體" pitchFamily="65" charset="-120"/>
                <a:ea typeface="標楷體" pitchFamily="65" charset="-120"/>
              </a:rPr>
              <a:t>分</a:t>
            </a:r>
          </a:p>
        </p:txBody>
      </p:sp>
    </p:spTree>
    <p:extLst>
      <p:ext uri="{BB962C8B-B14F-4D97-AF65-F5344CB8AC3E}">
        <p14:creationId xmlns:p14="http://schemas.microsoft.com/office/powerpoint/2010/main" val="3214035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五大面向</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推動小組會議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825005718"/>
              </p:ext>
            </p:extLst>
          </p:nvPr>
        </p:nvGraphicFramePr>
        <p:xfrm>
          <a:off x="251520" y="836712"/>
          <a:ext cx="8622702" cy="5630024"/>
        </p:xfrm>
        <a:graphic>
          <a:graphicData uri="http://schemas.openxmlformats.org/drawingml/2006/table">
            <a:tbl>
              <a:tblPr firstRow="1" bandRow="1">
                <a:tableStyleId>{5C22544A-7EE6-4342-B048-85BDC9FD1C3A}</a:tableStyleId>
              </a:tblPr>
              <a:tblGrid>
                <a:gridCol w="1152128"/>
                <a:gridCol w="3384376"/>
                <a:gridCol w="4086198"/>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2.</a:t>
                      </a:r>
                      <a:r>
                        <a:rPr lang="zh-TW" altLang="en-US" sz="2000" dirty="0" smtClean="0">
                          <a:solidFill>
                            <a:srgbClr val="FFFF00"/>
                          </a:solidFill>
                          <a:latin typeface="微軟正黑體" pitchFamily="34" charset="-120"/>
                          <a:ea typeface="微軟正黑體" pitchFamily="34" charset="-120"/>
                        </a:rPr>
                        <a:t>組織功能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370840">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p>
                      <a:pPr algn="l">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推動小組會議</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本年度共計召開</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場推動小組會議：</a:t>
                      </a:r>
                    </a:p>
                    <a:p>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時間：</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104.10.23</a:t>
                      </a:r>
                    </a:p>
                    <a:p>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地點：</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本會</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2F</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會議室</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討論事項：</a:t>
                      </a:r>
                    </a:p>
                    <a:p>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如何</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提昇</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各專區土地利用 公約簽約率。</a:t>
                      </a:r>
                      <a:endParaRPr lang="zh-TW" altLang="zh-TW" sz="1800"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如何</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提昇</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各專區土壤檢測採樣效率。</a:t>
                      </a:r>
                      <a:endParaRPr lang="zh-TW" altLang="zh-TW" sz="1800"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新社農業經營專區範圍修訂。</a:t>
                      </a:r>
                      <a:endParaRPr lang="zh-TW" altLang="zh-TW" sz="1800"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制定新社農業經營專區簽約經營班資材補助制度。</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zh-TW" sz="1800"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預計</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月份召開第二場</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討論事項：</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討論明年度農業經營專區工作事項及未來發展</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endParaRPr lang="zh-TW"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marL="0" lvl="0" indent="0">
                        <a:buFontTx/>
                        <a:buNone/>
                      </a:pP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推動小組依據</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104.08.17</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專區計畫員實地訪察結果，</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通過明年度修定專區範圍</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以非產銷班的簽約範圍扣除</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，修定後專區範圍。</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第一專區：預估修定後為</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433.14</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baseline="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提昇簽約率</a:t>
                      </a:r>
                      <a:r>
                        <a:rPr lang="en-US" altLang="zh-TW" sz="1800" b="1" kern="1200" baseline="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80~85%</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第二專區：預估修定後為</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198</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baseline="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提昇簽約率</a:t>
                      </a:r>
                      <a:r>
                        <a:rPr lang="en-US" altLang="zh-TW" sz="1800" b="1" kern="1200" baseline="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80~85%</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第三專區：預估修定後為</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160.2</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提昇簽約率</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70~75%</a:t>
                      </a:r>
                      <a:endPar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今年度目前以組織專區經營班為主，</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第一專區：提昇簽約率約</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第二專區：提昇簽約率約</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0.6%</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第三專區：提昇簽約率約</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0" lvl="0" indent="0">
                        <a:buFontTx/>
                        <a:buNone/>
                      </a:pP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藉由定期推動小組會議，針對專區執行問題提出有效改善方法，</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促使專區內每項工作能夠順利進行。</a:t>
                      </a:r>
                    </a:p>
                  </a:txBody>
                  <a:tcPr marL="68580" marR="68580" marT="0" marB="0"/>
                </a:tc>
              </a:tr>
            </a:tbl>
          </a:graphicData>
        </a:graphic>
      </p:graphicFrame>
    </p:spTree>
    <p:extLst>
      <p:ext uri="{BB962C8B-B14F-4D97-AF65-F5344CB8AC3E}">
        <p14:creationId xmlns:p14="http://schemas.microsoft.com/office/powerpoint/2010/main" val="4141410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五大面向</a:t>
            </a:r>
            <a:r>
              <a:rPr lang="en-US" altLang="zh-TW" sz="2800" b="1" dirty="0" smtClean="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執行小組</a:t>
            </a:r>
            <a:r>
              <a:rPr lang="zh-TW" altLang="en-US" sz="2800" b="1" dirty="0" smtClean="0">
                <a:latin typeface="微軟正黑體" pitchFamily="34" charset="-120"/>
                <a:ea typeface="微軟正黑體" pitchFamily="34" charset="-120"/>
              </a:rPr>
              <a:t>會議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967862226"/>
              </p:ext>
            </p:extLst>
          </p:nvPr>
        </p:nvGraphicFramePr>
        <p:xfrm>
          <a:off x="251520" y="836712"/>
          <a:ext cx="8622702" cy="5325224"/>
        </p:xfrm>
        <a:graphic>
          <a:graphicData uri="http://schemas.openxmlformats.org/drawingml/2006/table">
            <a:tbl>
              <a:tblPr firstRow="1" bandRow="1">
                <a:tableStyleId>{5C22544A-7EE6-4342-B048-85BDC9FD1C3A}</a:tableStyleId>
              </a:tblPr>
              <a:tblGrid>
                <a:gridCol w="1152128"/>
                <a:gridCol w="3528392"/>
                <a:gridCol w="3942182"/>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2.</a:t>
                      </a:r>
                      <a:r>
                        <a:rPr lang="zh-TW" altLang="en-US" sz="2000" dirty="0" smtClean="0">
                          <a:solidFill>
                            <a:srgbClr val="FFFF00"/>
                          </a:solidFill>
                          <a:latin typeface="微軟正黑體" pitchFamily="34" charset="-120"/>
                          <a:ea typeface="微軟正黑體" pitchFamily="34" charset="-120"/>
                        </a:rPr>
                        <a:t>組織功能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370840">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p>
                      <a:pPr algn="l">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執行小組會議</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本年度共計召開</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場推動小組會議：</a:t>
                      </a:r>
                    </a:p>
                    <a:p>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時間：</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104.06.25</a:t>
                      </a:r>
                    </a:p>
                    <a:p>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地點：</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本會</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2F</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會議室</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討論事項：</a:t>
                      </a:r>
                    </a:p>
                    <a:p>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推薦新任新社農業經營專區執行小組召集人及成員</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時間：</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104.10.23</a:t>
                      </a:r>
                    </a:p>
                    <a:p>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地點：</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本會</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2F</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會議室</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討論事項：</a:t>
                      </a:r>
                    </a:p>
                    <a:p>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確定新任新社農業經營專區執行小組召集人及成員</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會議結果召集人將由菇類產銷班第</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班班長陳耀松先生擔任</a:t>
                      </a:r>
                      <a:endParaRPr lang="zh-TW" altLang="zh-TW" sz="1800"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預計</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月份召開第三場</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討論事項：</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討論明年度農業經營專區工作事項及未來發展</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marL="0" lvl="0" algn="l" defTabSz="914400" rtl="0" eaLnBrk="1" latinLnBrk="0" hangingPunct="1"/>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1.</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藉由定期召開執行小組會議，</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讓執行小組的新成員更加熟悉執行小組的工作及角色。</a:t>
                      </a:r>
                    </a:p>
                    <a:p>
                      <a:pPr marL="0" lvl="0" algn="l" defTabSz="914400" rtl="0" eaLnBrk="1" latinLnBrk="0" hangingPunct="1"/>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藉由定期執行小組會議，針對專區執行問題提出有效改善方法，</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促使專區內每項工作能夠順利進行。</a:t>
                      </a:r>
                    </a:p>
                    <a:p>
                      <a:pPr marL="0" algn="l" defTabSz="914400" rtl="0" eaLnBrk="1" latinLnBrk="0" hangingPunct="1"/>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3.</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進而</a:t>
                      </a: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提昇</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未來簽約率，</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第一、二專區</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預估可達到</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80~85%</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的簽定率</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、第三專區</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預估可達到</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70~75%</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的簽定率。</a:t>
                      </a:r>
                      <a:endPar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8378424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五大面向</a:t>
            </a:r>
            <a:r>
              <a:rPr lang="en-US" altLang="zh-TW" sz="2800" b="1" dirty="0" smtClean="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成立</a:t>
            </a:r>
            <a:r>
              <a:rPr lang="zh-TW" altLang="en-US" sz="2800" b="1" dirty="0" smtClean="0">
                <a:latin typeface="微軟正黑體" pitchFamily="34" charset="-120"/>
                <a:ea typeface="微軟正黑體" pitchFamily="34" charset="-120"/>
              </a:rPr>
              <a:t>菌種研究中心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472978068"/>
              </p:ext>
            </p:extLst>
          </p:nvPr>
        </p:nvGraphicFramePr>
        <p:xfrm>
          <a:off x="251519" y="836712"/>
          <a:ext cx="8622704" cy="5528439"/>
        </p:xfrm>
        <a:graphic>
          <a:graphicData uri="http://schemas.openxmlformats.org/drawingml/2006/table">
            <a:tbl>
              <a:tblPr firstRow="1" bandRow="1">
                <a:tableStyleId>{5C22544A-7EE6-4342-B048-85BDC9FD1C3A}</a:tableStyleId>
              </a:tblPr>
              <a:tblGrid>
                <a:gridCol w="1152128"/>
                <a:gridCol w="4680522"/>
                <a:gridCol w="2790054"/>
              </a:tblGrid>
              <a:tr h="49923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2.</a:t>
                      </a:r>
                      <a:r>
                        <a:rPr lang="zh-TW" altLang="en-US" sz="2000" dirty="0" smtClean="0">
                          <a:solidFill>
                            <a:srgbClr val="FFFF00"/>
                          </a:solidFill>
                          <a:latin typeface="微軟正黑體" pitchFamily="34" charset="-120"/>
                          <a:ea typeface="微軟正黑體" pitchFamily="34" charset="-120"/>
                        </a:rPr>
                        <a:t>組織功能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364857">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536288">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p>
                      <a:pPr algn="l">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成立菌種研究中心</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本會於</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日</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與農試所</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簽立合作推</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廣備忘錄</a:t>
                      </a:r>
                    </a:p>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本會於</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06</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正式啟用菌種研究中心</a:t>
                      </a:r>
                    </a:p>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培訓人員：</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名</a:t>
                      </a: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培訓老師：行政院 農業委員會試驗所</a:t>
                      </a:r>
                    </a:p>
                    <a:p>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呂昀陞博士</a:t>
                      </a: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培訓地點：行政院 農業委員會試驗所</a:t>
                      </a:r>
                    </a:p>
                    <a:p>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受訓時間：</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個月</a:t>
                      </a:r>
                    </a:p>
                    <a:p>
                      <a:r>
                        <a:rPr lang="zh-TW" altLang="en-US"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拜訪</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個農戶建立基本資料並做實驗。</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透過菌種研究中心的成立，培訓專業人才，改善專區菌種弱化的情形，期許以</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穩定香菇生產品質與產量，降低菇農生產成本</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30%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穩定中衛中心貨源。</a:t>
                      </a:r>
                    </a:p>
                    <a:p>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提昇契作戶向心力。</a:t>
                      </a:r>
                    </a:p>
                    <a:p>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產業永續發展及環境之維護。</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pic>
        <p:nvPicPr>
          <p:cNvPr id="7" name="Picture 4" descr="https://scontent-tpe1-1.xx.fbcdn.net/hphotos-xap1/t31.0-8/11054784_1505626819730960_706192718207589701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35696" y="4269093"/>
            <a:ext cx="3168352" cy="2112235"/>
          </a:xfrm>
          <a:prstGeom prst="rect">
            <a:avLst/>
          </a:prstGeom>
          <a:noFill/>
        </p:spPr>
      </p:pic>
    </p:spTree>
    <p:extLst>
      <p:ext uri="{BB962C8B-B14F-4D97-AF65-F5344CB8AC3E}">
        <p14:creationId xmlns:p14="http://schemas.microsoft.com/office/powerpoint/2010/main" val="40012622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關鍵績效指標</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公 約 簽 定 率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第一專區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26024284"/>
              </p:ext>
            </p:extLst>
          </p:nvPr>
        </p:nvGraphicFramePr>
        <p:xfrm>
          <a:off x="251520" y="836712"/>
          <a:ext cx="8640960" cy="2220456"/>
        </p:xfrm>
        <a:graphic>
          <a:graphicData uri="http://schemas.openxmlformats.org/drawingml/2006/table">
            <a:tbl>
              <a:tblPr firstRow="1" bandRow="1">
                <a:tableStyleId>{5C22544A-7EE6-4342-B048-85BDC9FD1C3A}</a:tableStyleId>
              </a:tblPr>
              <a:tblGrid>
                <a:gridCol w="1944216"/>
                <a:gridCol w="5256584"/>
                <a:gridCol w="720080"/>
                <a:gridCol w="720080"/>
              </a:tblGrid>
              <a:tr h="370840">
                <a:tc gridSpan="4">
                  <a:txBody>
                    <a:bodyPr/>
                    <a:lstStyle/>
                    <a:p>
                      <a:r>
                        <a:rPr lang="en-US" altLang="zh-TW" sz="2000" dirty="0" smtClean="0">
                          <a:solidFill>
                            <a:srgbClr val="FFFF00"/>
                          </a:solidFill>
                          <a:latin typeface="微軟正黑體" pitchFamily="34" charset="-120"/>
                          <a:ea typeface="微軟正黑體" pitchFamily="34" charset="-120"/>
                        </a:rPr>
                        <a:t>1.</a:t>
                      </a:r>
                      <a:r>
                        <a:rPr lang="zh-TW" altLang="en-US" sz="2000" dirty="0" smtClean="0">
                          <a:solidFill>
                            <a:srgbClr val="FFFF00"/>
                          </a:solidFill>
                          <a:latin typeface="微軟正黑體" pitchFamily="34" charset="-120"/>
                          <a:ea typeface="微軟正黑體" pitchFamily="34" charset="-120"/>
                        </a:rPr>
                        <a:t>公約簽定率</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67856">
                <a:tc>
                  <a:txBody>
                    <a:bodyPr/>
                    <a:lstStyle/>
                    <a:p>
                      <a:pPr algn="ctr"/>
                      <a:r>
                        <a:rPr lang="zh-TW" altLang="en-US" dirty="0" smtClean="0">
                          <a:latin typeface="微軟正黑體" panose="020B0604030504040204" pitchFamily="34" charset="-120"/>
                          <a:ea typeface="微軟正黑體" panose="020B0604030504040204" pitchFamily="34" charset="-120"/>
                          <a:cs typeface="Times New Roman" pitchFamily="18" charset="0"/>
                        </a:rPr>
                        <a:t>評鑑項目</a:t>
                      </a:r>
                      <a:endParaRPr lang="zh-TW" altLang="en-US" dirty="0">
                        <a:latin typeface="微軟正黑體" panose="020B0604030504040204" pitchFamily="34" charset="-120"/>
                        <a:ea typeface="微軟正黑體" panose="020B0604030504040204" pitchFamily="34" charset="-120"/>
                        <a:cs typeface="Times New Roman" pitchFamily="18" charset="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cs typeface="Times New Roman" pitchFamily="18" charset="0"/>
                        </a:rPr>
                        <a:t>評分方式</a:t>
                      </a:r>
                      <a:endParaRPr lang="zh-TW" altLang="en-US" dirty="0">
                        <a:latin typeface="微軟正黑體" panose="020B0604030504040204" pitchFamily="34" charset="-120"/>
                        <a:ea typeface="微軟正黑體" panose="020B0604030504040204" pitchFamily="34" charset="-120"/>
                        <a:cs typeface="Times New Roman" pitchFamily="18" charset="0"/>
                      </a:endParaRPr>
                    </a:p>
                  </a:txBody>
                  <a:tcPr anchor="ctr"/>
                </a:tc>
                <a:tc>
                  <a:txBody>
                    <a:bodyPr/>
                    <a:lstStyle/>
                    <a:p>
                      <a:pPr algn="ctr"/>
                      <a:r>
                        <a:rPr lang="zh-TW" altLang="en-US" dirty="0" smtClean="0">
                          <a:latin typeface="微軟正黑體" pitchFamily="34" charset="-120"/>
                          <a:ea typeface="微軟正黑體" pitchFamily="34" charset="-120"/>
                        </a:rPr>
                        <a:t>配分</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自評</a:t>
                      </a:r>
                      <a:endParaRPr lang="zh-TW" altLang="en-US" dirty="0">
                        <a:latin typeface="微軟正黑體" pitchFamily="34" charset="-120"/>
                        <a:ea typeface="微軟正黑體" pitchFamily="34" charset="-120"/>
                      </a:endParaRPr>
                    </a:p>
                  </a:txBody>
                  <a:tcPr anchor="ctr"/>
                </a:tc>
              </a:tr>
              <a:tr h="370840">
                <a:tc>
                  <a:txBody>
                    <a:bodyPr/>
                    <a:lstStyle/>
                    <a:p>
                      <a:r>
                        <a:rPr lang="en-US" altLang="zh-TW" sz="1800" kern="1200" dirty="0" smtClean="0">
                          <a:solidFill>
                            <a:schemeClr val="dk1"/>
                          </a:solidFill>
                          <a:effectLst/>
                          <a:latin typeface="Times New Roman" pitchFamily="18" charset="0"/>
                          <a:ea typeface="標楷體" pitchFamily="65" charset="-120"/>
                          <a:cs typeface="Times New Roman" pitchFamily="18" charset="0"/>
                        </a:rPr>
                        <a:t>1.3</a:t>
                      </a:r>
                      <a:r>
                        <a:rPr lang="zh-TW" altLang="zh-TW" sz="1800" kern="1200" dirty="0" smtClean="0">
                          <a:solidFill>
                            <a:schemeClr val="dk1"/>
                          </a:solidFill>
                          <a:effectLst/>
                          <a:latin typeface="Times New Roman" pitchFamily="18" charset="0"/>
                          <a:ea typeface="標楷體" pitchFamily="65" charset="-120"/>
                          <a:cs typeface="Times New Roman" pitchFamily="18" charset="0"/>
                        </a:rPr>
                        <a:t>公約簽定率</a:t>
                      </a:r>
                      <a:endParaRPr lang="en-US" altLang="zh-TW" sz="1800" kern="1200" dirty="0" smtClean="0">
                        <a:solidFill>
                          <a:schemeClr val="dk1"/>
                        </a:solidFill>
                        <a:effectLst/>
                        <a:latin typeface="Times New Roman" pitchFamily="18" charset="0"/>
                        <a:ea typeface="標楷體" pitchFamily="65" charset="-120"/>
                        <a:cs typeface="Times New Roman" pitchFamily="18" charset="0"/>
                      </a:endParaRPr>
                    </a:p>
                    <a:p>
                      <a:r>
                        <a:rPr lang="en-US" altLang="zh-TW" sz="1800" kern="1200" dirty="0" smtClean="0">
                          <a:solidFill>
                            <a:schemeClr val="dk1"/>
                          </a:solidFill>
                          <a:effectLst/>
                          <a:latin typeface="Times New Roman" pitchFamily="18" charset="0"/>
                          <a:ea typeface="標楷體" pitchFamily="65" charset="-120"/>
                          <a:cs typeface="Times New Roman" pitchFamily="18" charset="0"/>
                        </a:rPr>
                        <a:t>(</a:t>
                      </a:r>
                      <a:r>
                        <a:rPr lang="zh-TW" altLang="zh-TW" sz="1800" kern="1200" dirty="0" smtClean="0">
                          <a:solidFill>
                            <a:schemeClr val="dk1"/>
                          </a:solidFill>
                          <a:effectLst/>
                          <a:latin typeface="Times New Roman" pitchFamily="18" charset="0"/>
                          <a:ea typeface="標楷體" pitchFamily="65" charset="-120"/>
                          <a:cs typeface="Times New Roman" pitchFamily="18" charset="0"/>
                        </a:rPr>
                        <a:t>第</a:t>
                      </a:r>
                      <a:r>
                        <a:rPr lang="en-US" altLang="zh-TW" sz="1800" kern="1200" dirty="0" smtClean="0">
                          <a:solidFill>
                            <a:schemeClr val="dk1"/>
                          </a:solidFill>
                          <a:effectLst/>
                          <a:latin typeface="Times New Roman" pitchFamily="18" charset="0"/>
                          <a:ea typeface="標楷體" pitchFamily="65" charset="-120"/>
                          <a:cs typeface="Times New Roman" pitchFamily="18" charset="0"/>
                        </a:rPr>
                        <a:t>3</a:t>
                      </a:r>
                      <a:r>
                        <a:rPr lang="zh-TW" altLang="zh-TW" sz="1800" kern="1200" dirty="0" smtClean="0">
                          <a:solidFill>
                            <a:schemeClr val="dk1"/>
                          </a:solidFill>
                          <a:effectLst/>
                          <a:latin typeface="Times New Roman" pitchFamily="18" charset="0"/>
                          <a:ea typeface="標楷體" pitchFamily="65" charset="-120"/>
                          <a:cs typeface="Times New Roman" pitchFamily="18" charset="0"/>
                        </a:rPr>
                        <a:t>年計畫</a:t>
                      </a:r>
                      <a:r>
                        <a:rPr lang="zh-TW" altLang="en-US" sz="1800" kern="1200" dirty="0" smtClean="0">
                          <a:solidFill>
                            <a:schemeClr val="dk1"/>
                          </a:solidFill>
                          <a:effectLst/>
                          <a:latin typeface="Times New Roman" pitchFamily="18" charset="0"/>
                          <a:ea typeface="標楷體" pitchFamily="65" charset="-120"/>
                          <a:cs typeface="Times New Roman" pitchFamily="18" charset="0"/>
                        </a:rPr>
                        <a:t>以上</a:t>
                      </a:r>
                      <a:r>
                        <a:rPr lang="en-US" altLang="zh-TW" sz="1800" kern="1200" dirty="0" smtClean="0">
                          <a:solidFill>
                            <a:schemeClr val="dk1"/>
                          </a:solidFill>
                          <a:effectLst/>
                          <a:latin typeface="Times New Roman" pitchFamily="18" charset="0"/>
                          <a:ea typeface="標楷體" pitchFamily="65" charset="-120"/>
                          <a:cs typeface="Times New Roman" pitchFamily="18" charset="0"/>
                        </a:rPr>
                        <a:t>)</a:t>
                      </a:r>
                      <a:endParaRPr lang="zh-TW" altLang="en-US" dirty="0">
                        <a:latin typeface="Times New Roman" pitchFamily="18" charset="0"/>
                        <a:ea typeface="標楷體" pitchFamily="65" charset="-120"/>
                        <a:cs typeface="Times New Roman" pitchFamily="18" charset="0"/>
                      </a:endParaRPr>
                    </a:p>
                  </a:txBody>
                  <a:tcPr anchor="ctr"/>
                </a:tc>
                <a:tc>
                  <a:txBody>
                    <a:bodyPr/>
                    <a:lstStyle/>
                    <a:p>
                      <a:pPr>
                        <a:lnSpc>
                          <a:spcPts val="2600"/>
                        </a:lnSpc>
                      </a:pPr>
                      <a:r>
                        <a:rPr lang="en-US" altLang="zh-TW" sz="1800" baseline="0" dirty="0" smtClean="0">
                          <a:latin typeface="Times New Roman" pitchFamily="18" charset="0"/>
                          <a:ea typeface="標楷體" pitchFamily="65" charset="-120"/>
                          <a:cs typeface="Times New Roman" pitchFamily="18" charset="0"/>
                        </a:rPr>
                        <a:t>20</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完成簽定土地面積比率達</a:t>
                      </a:r>
                      <a:r>
                        <a:rPr lang="en-US" altLang="zh-TW" sz="1800" baseline="0" dirty="0" smtClean="0">
                          <a:latin typeface="Times New Roman" pitchFamily="18" charset="0"/>
                          <a:ea typeface="標楷體" pitchFamily="65" charset="-120"/>
                          <a:cs typeface="Times New Roman" pitchFamily="18" charset="0"/>
                        </a:rPr>
                        <a:t>90%</a:t>
                      </a:r>
                      <a:r>
                        <a:rPr lang="zh-TW" altLang="en-US" sz="1800" baseline="0" dirty="0" smtClean="0">
                          <a:latin typeface="Times New Roman" pitchFamily="18" charset="0"/>
                          <a:ea typeface="標楷體" pitchFamily="65" charset="-120"/>
                          <a:cs typeface="Times New Roman" pitchFamily="18" charset="0"/>
                        </a:rPr>
                        <a:t>以上</a:t>
                      </a:r>
                      <a:endParaRPr lang="en-US" altLang="zh-TW" sz="1800" baseline="0" dirty="0" smtClean="0">
                        <a:latin typeface="Times New Roman" pitchFamily="18" charset="0"/>
                        <a:ea typeface="標楷體" pitchFamily="65" charset="-120"/>
                        <a:cs typeface="Times New Roman" pitchFamily="18" charset="0"/>
                      </a:endParaRPr>
                    </a:p>
                    <a:p>
                      <a:pPr>
                        <a:lnSpc>
                          <a:spcPts val="2600"/>
                        </a:lnSpc>
                      </a:pPr>
                      <a:r>
                        <a:rPr lang="en-US" altLang="zh-TW" sz="1800" baseline="0" dirty="0" smtClean="0">
                          <a:latin typeface="Times New Roman" pitchFamily="18" charset="0"/>
                          <a:ea typeface="標楷體" pitchFamily="65" charset="-120"/>
                          <a:cs typeface="Times New Roman" pitchFamily="18" charset="0"/>
                        </a:rPr>
                        <a:t>15</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完成簽定比率達 </a:t>
                      </a:r>
                      <a:r>
                        <a:rPr lang="en-US" altLang="zh-TW" sz="1800" baseline="0" dirty="0" smtClean="0">
                          <a:latin typeface="Times New Roman" pitchFamily="18" charset="0"/>
                          <a:ea typeface="標楷體" pitchFamily="65" charset="-120"/>
                          <a:cs typeface="Times New Roman" pitchFamily="18" charset="0"/>
                        </a:rPr>
                        <a:t>75~ 89%</a:t>
                      </a:r>
                    </a:p>
                    <a:p>
                      <a:pPr>
                        <a:lnSpc>
                          <a:spcPts val="2600"/>
                        </a:lnSpc>
                      </a:pPr>
                      <a:r>
                        <a:rPr lang="en-US" altLang="zh-TW" sz="1800" baseline="0" dirty="0" smtClean="0">
                          <a:latin typeface="Times New Roman" pitchFamily="18" charset="0"/>
                          <a:ea typeface="標楷體" pitchFamily="65" charset="-120"/>
                          <a:cs typeface="Times New Roman" pitchFamily="18" charset="0"/>
                        </a:rPr>
                        <a:t>  0</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完成簽定比率未滿</a:t>
                      </a:r>
                      <a:r>
                        <a:rPr lang="en-US" altLang="zh-TW" sz="1800" baseline="0" dirty="0" smtClean="0">
                          <a:latin typeface="Times New Roman" pitchFamily="18" charset="0"/>
                          <a:ea typeface="標楷體" pitchFamily="65" charset="-120"/>
                          <a:cs typeface="Times New Roman" pitchFamily="18" charset="0"/>
                        </a:rPr>
                        <a:t>75%</a:t>
                      </a:r>
                      <a:endParaRPr lang="zh-TW" altLang="en-US" sz="1800" b="1" baseline="0" dirty="0" smtClean="0">
                        <a:solidFill>
                          <a:srgbClr val="002060"/>
                        </a:solidFill>
                        <a:latin typeface="Times New Roman" pitchFamily="18" charset="0"/>
                        <a:ea typeface="標楷體" pitchFamily="65" charset="-120"/>
                        <a:cs typeface="Times New Roman" pitchFamily="18" charset="0"/>
                      </a:endParaRPr>
                    </a:p>
                    <a:p>
                      <a:endParaRPr lang="zh-TW" altLang="en-US" dirty="0">
                        <a:latin typeface="Times New Roman" pitchFamily="18" charset="0"/>
                        <a:ea typeface="標楷體" pitchFamily="65" charset="-120"/>
                        <a:cs typeface="Times New Roman" pitchFamily="18" charset="0"/>
                      </a:endParaRPr>
                    </a:p>
                  </a:txBody>
                  <a:tcPr/>
                </a:tc>
                <a:tc>
                  <a:txBody>
                    <a:bodyPr/>
                    <a:lstStyle/>
                    <a:p>
                      <a:pPr algn="ctr"/>
                      <a:r>
                        <a:rPr lang="en-US" altLang="zh-TW" dirty="0" smtClean="0">
                          <a:latin typeface="Times New Roman" pitchFamily="18" charset="0"/>
                          <a:ea typeface="標楷體" pitchFamily="65" charset="-120"/>
                          <a:cs typeface="Times New Roman" pitchFamily="18" charset="0"/>
                        </a:rPr>
                        <a:t>20</a:t>
                      </a:r>
                      <a:endParaRPr lang="zh-TW" altLang="en-US" dirty="0">
                        <a:latin typeface="Times New Roman" pitchFamily="18" charset="0"/>
                        <a:ea typeface="標楷體" pitchFamily="65" charset="-120"/>
                        <a:cs typeface="Times New Roman" pitchFamily="18" charset="0"/>
                      </a:endParaRPr>
                    </a:p>
                  </a:txBody>
                  <a:tcPr anchor="ctr"/>
                </a:tc>
                <a:tc>
                  <a:txBody>
                    <a:bodyPr/>
                    <a:lstStyle/>
                    <a:p>
                      <a:pPr algn="ctr"/>
                      <a:r>
                        <a:rPr lang="en-US" altLang="zh-TW" dirty="0" smtClean="0">
                          <a:latin typeface="Times New Roman" pitchFamily="18" charset="0"/>
                          <a:ea typeface="標楷體" pitchFamily="65" charset="-120"/>
                          <a:cs typeface="Times New Roman" pitchFamily="18" charset="0"/>
                        </a:rPr>
                        <a:t>8</a:t>
                      </a:r>
                      <a:endParaRPr lang="zh-TW" altLang="en-US" dirty="0">
                        <a:latin typeface="Times New Roman" pitchFamily="18" charset="0"/>
                        <a:ea typeface="標楷體" pitchFamily="65" charset="-120"/>
                        <a:cs typeface="Times New Roman" pitchFamily="18" charset="0"/>
                      </a:endParaRPr>
                    </a:p>
                  </a:txBody>
                  <a:tcPr anchor="ctr"/>
                </a:tc>
              </a:tr>
            </a:tbl>
          </a:graphicData>
        </a:graphic>
      </p:graphicFrame>
      <p:sp>
        <p:nvSpPr>
          <p:cNvPr id="10" name="文字方塊 9"/>
          <p:cNvSpPr txBox="1"/>
          <p:nvPr/>
        </p:nvSpPr>
        <p:spPr>
          <a:xfrm>
            <a:off x="503040" y="3030045"/>
            <a:ext cx="8640960" cy="3323987"/>
          </a:xfrm>
          <a:prstGeom prst="rect">
            <a:avLst/>
          </a:prstGeom>
          <a:noFill/>
        </p:spPr>
        <p:txBody>
          <a:bodyPr wrap="square" rtlCol="0">
            <a:spAutoFit/>
          </a:bodyPr>
          <a:lstStyle/>
          <a:p>
            <a:pPr>
              <a:lnSpc>
                <a:spcPct val="150000"/>
              </a:lnSpc>
            </a:pPr>
            <a:r>
              <a:rPr lang="zh-TW" altLang="zh-TW" sz="2000" b="1" dirty="0" smtClean="0">
                <a:solidFill>
                  <a:srgbClr val="FF0000"/>
                </a:solidFill>
                <a:latin typeface="標楷體" pitchFamily="65" charset="-120"/>
                <a:ea typeface="標楷體" pitchFamily="65" charset="-120"/>
              </a:rPr>
              <a:t>得分</a:t>
            </a:r>
            <a:r>
              <a:rPr lang="en-US" altLang="zh-TW" sz="2000" b="1" dirty="0" smtClean="0">
                <a:solidFill>
                  <a:srgbClr val="FF0000"/>
                </a:solidFill>
                <a:latin typeface="標楷體" pitchFamily="65" charset="-120"/>
                <a:ea typeface="標楷體" pitchFamily="65" charset="-120"/>
              </a:rPr>
              <a:t>:8</a:t>
            </a:r>
            <a:r>
              <a:rPr lang="zh-TW" altLang="zh-TW" sz="2000" b="1" dirty="0" smtClean="0">
                <a:solidFill>
                  <a:srgbClr val="FF0000"/>
                </a:solidFill>
                <a:latin typeface="標楷體" pitchFamily="65" charset="-120"/>
                <a:ea typeface="標楷體" pitchFamily="65" charset="-120"/>
              </a:rPr>
              <a:t>分</a:t>
            </a:r>
            <a:endParaRPr lang="zh-TW" altLang="zh-TW" sz="2000" dirty="0" smtClean="0">
              <a:solidFill>
                <a:srgbClr val="FF0000"/>
              </a:solidFill>
              <a:latin typeface="標楷體" pitchFamily="65" charset="-120"/>
              <a:ea typeface="標楷體" pitchFamily="65" charset="-120"/>
            </a:endParaRPr>
          </a:p>
          <a:p>
            <a:pPr>
              <a:lnSpc>
                <a:spcPct val="150000"/>
              </a:lnSpc>
            </a:pPr>
            <a:r>
              <a:rPr lang="zh-TW" altLang="zh-TW" sz="2000" b="1" dirty="0" smtClean="0">
                <a:solidFill>
                  <a:srgbClr val="FF0000"/>
                </a:solidFill>
                <a:latin typeface="標楷體" pitchFamily="65" charset="-120"/>
                <a:ea typeface="標楷體" pitchFamily="65" charset="-120"/>
              </a:rPr>
              <a:t>目標</a:t>
            </a:r>
            <a:r>
              <a:rPr lang="en-US" altLang="zh-TW" sz="2000" b="1" dirty="0" smtClean="0">
                <a:solidFill>
                  <a:srgbClr val="FF0000"/>
                </a:solidFill>
                <a:latin typeface="標楷體" pitchFamily="65" charset="-120"/>
                <a:ea typeface="標楷體" pitchFamily="65" charset="-120"/>
              </a:rPr>
              <a:t>:292.2</a:t>
            </a:r>
            <a:r>
              <a:rPr lang="zh-TW" altLang="zh-TW" sz="2000" b="1" dirty="0" smtClean="0">
                <a:solidFill>
                  <a:srgbClr val="FF0000"/>
                </a:solidFill>
                <a:latin typeface="標楷體" pitchFamily="65" charset="-120"/>
                <a:ea typeface="標楷體" pitchFamily="65" charset="-120"/>
              </a:rPr>
              <a:t>公頃 </a:t>
            </a:r>
            <a:endParaRPr lang="zh-TW" altLang="zh-TW" sz="2000" dirty="0" smtClean="0">
              <a:solidFill>
                <a:srgbClr val="FF0000"/>
              </a:solidFill>
              <a:latin typeface="標楷體" pitchFamily="65" charset="-120"/>
              <a:ea typeface="標楷體" pitchFamily="65" charset="-120"/>
            </a:endParaRPr>
          </a:p>
          <a:p>
            <a:pPr>
              <a:lnSpc>
                <a:spcPct val="150000"/>
              </a:lnSpc>
            </a:pPr>
            <a:r>
              <a:rPr lang="zh-TW" altLang="zh-TW" sz="2000" b="1" dirty="0" smtClean="0">
                <a:solidFill>
                  <a:srgbClr val="FF0000"/>
                </a:solidFill>
                <a:latin typeface="標楷體" pitchFamily="65" charset="-120"/>
                <a:ea typeface="標楷體" pitchFamily="65" charset="-120"/>
              </a:rPr>
              <a:t>進度</a:t>
            </a:r>
            <a:r>
              <a:rPr lang="en-US" altLang="zh-TW" sz="2000" b="1" dirty="0" smtClean="0">
                <a:solidFill>
                  <a:srgbClr val="FF0000"/>
                </a:solidFill>
                <a:latin typeface="標楷體" pitchFamily="65" charset="-120"/>
                <a:ea typeface="標楷體" pitchFamily="65" charset="-120"/>
              </a:rPr>
              <a:t>:219.01</a:t>
            </a:r>
            <a:r>
              <a:rPr lang="zh-TW" altLang="zh-TW" sz="2000" b="1" dirty="0" smtClean="0">
                <a:solidFill>
                  <a:srgbClr val="FF0000"/>
                </a:solidFill>
                <a:latin typeface="標楷體" pitchFamily="65" charset="-120"/>
                <a:ea typeface="標楷體" pitchFamily="65" charset="-120"/>
              </a:rPr>
              <a:t>公頃</a:t>
            </a:r>
            <a:r>
              <a:rPr lang="en-US" altLang="zh-TW" sz="2000" b="1" dirty="0" smtClean="0">
                <a:solidFill>
                  <a:srgbClr val="FF0000"/>
                </a:solidFill>
                <a:latin typeface="標楷體" pitchFamily="65" charset="-120"/>
                <a:ea typeface="標楷體" pitchFamily="65" charset="-120"/>
              </a:rPr>
              <a:t>(210.7)</a:t>
            </a:r>
            <a:endParaRPr lang="en-US" altLang="zh-TW" b="1" dirty="0" smtClean="0">
              <a:latin typeface="標楷體" pitchFamily="65" charset="-120"/>
              <a:ea typeface="標楷體" pitchFamily="65" charset="-120"/>
            </a:endParaRPr>
          </a:p>
          <a:p>
            <a:pPr lvl="0"/>
            <a:r>
              <a:rPr lang="zh-TW" altLang="zh-TW" sz="2000" b="1" dirty="0" smtClean="0">
                <a:latin typeface="標楷體" pitchFamily="65" charset="-120"/>
                <a:ea typeface="標楷體" pitchFamily="65" charset="-120"/>
              </a:rPr>
              <a:t>修正後公式</a:t>
            </a:r>
            <a:r>
              <a:rPr lang="en-US" altLang="zh-TW" sz="2000" b="1" dirty="0" smtClean="0">
                <a:latin typeface="標楷體" pitchFamily="65" charset="-120"/>
                <a:ea typeface="標楷體" pitchFamily="65" charset="-120"/>
              </a:rPr>
              <a:t>:</a:t>
            </a:r>
            <a:endParaRPr lang="zh-TW" altLang="zh-TW" sz="2000" dirty="0" smtClean="0">
              <a:latin typeface="標楷體" pitchFamily="65" charset="-120"/>
              <a:ea typeface="標楷體" pitchFamily="65" charset="-120"/>
            </a:endParaRPr>
          </a:p>
          <a:p>
            <a:r>
              <a:rPr lang="zh-TW" altLang="zh-TW" sz="2000" b="1" dirty="0" smtClean="0">
                <a:latin typeface="標楷體" pitchFamily="65" charset="-120"/>
                <a:ea typeface="標楷體" pitchFamily="65" charset="-120"/>
              </a:rPr>
              <a:t>簽約土地面積總和</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實際可耕作面積</a:t>
            </a:r>
            <a:r>
              <a:rPr lang="en-US" altLang="zh-TW" sz="2000" b="1" dirty="0" smtClean="0">
                <a:latin typeface="標楷體" pitchFamily="65" charset="-120"/>
                <a:ea typeface="標楷體" pitchFamily="65" charset="-120"/>
              </a:rPr>
              <a:t>x100%</a:t>
            </a:r>
            <a:endParaRPr lang="zh-TW" altLang="zh-TW" sz="2000" dirty="0" smtClean="0">
              <a:latin typeface="標楷體" pitchFamily="65" charset="-120"/>
              <a:ea typeface="標楷體" pitchFamily="65" charset="-120"/>
            </a:endParaRPr>
          </a:p>
          <a:p>
            <a:r>
              <a:rPr lang="en-US" altLang="zh-TW" sz="2000" b="1" dirty="0" smtClean="0">
                <a:latin typeface="標楷體" pitchFamily="65" charset="-120"/>
                <a:ea typeface="標楷體" pitchFamily="65" charset="-120"/>
              </a:rPr>
              <a:t>( 210.7</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/392.88</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x100%=53.63% )</a:t>
            </a:r>
          </a:p>
          <a:p>
            <a:pPr lvl="0"/>
            <a:r>
              <a:rPr lang="zh-TW" altLang="zh-TW" sz="2000" b="1" dirty="0" smtClean="0">
                <a:latin typeface="標楷體" pitchFamily="65" charset="-120"/>
                <a:ea typeface="標楷體" pitchFamily="65" charset="-120"/>
              </a:rPr>
              <a:t>修正前公式</a:t>
            </a:r>
            <a:r>
              <a:rPr lang="en-US" altLang="zh-TW" sz="2000" b="1" dirty="0" smtClean="0">
                <a:latin typeface="標楷體" pitchFamily="65" charset="-120"/>
                <a:ea typeface="標楷體" pitchFamily="65" charset="-120"/>
              </a:rPr>
              <a:t> : </a:t>
            </a:r>
            <a:endParaRPr lang="zh-TW" altLang="zh-TW" sz="2000" b="1" dirty="0" smtClean="0">
              <a:latin typeface="標楷體" pitchFamily="65" charset="-120"/>
              <a:ea typeface="標楷體" pitchFamily="65" charset="-120"/>
            </a:endParaRPr>
          </a:p>
          <a:p>
            <a:r>
              <a:rPr lang="zh-TW" altLang="zh-TW" sz="2000" b="1" dirty="0" smtClean="0">
                <a:latin typeface="標楷體" pitchFamily="65" charset="-120"/>
                <a:ea typeface="標楷體" pitchFamily="65" charset="-120"/>
              </a:rPr>
              <a:t>實際簽約耕作面積</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實際可耕作面積 </a:t>
            </a:r>
            <a:r>
              <a:rPr lang="en-US" altLang="zh-TW" sz="2000" b="1" dirty="0" smtClean="0">
                <a:latin typeface="標楷體" pitchFamily="65" charset="-120"/>
                <a:ea typeface="標楷體" pitchFamily="65" charset="-120"/>
              </a:rPr>
              <a:t>x100%</a:t>
            </a:r>
            <a:endParaRPr lang="zh-TW" altLang="zh-TW" sz="2000" b="1" dirty="0" smtClean="0">
              <a:latin typeface="標楷體" pitchFamily="65" charset="-120"/>
              <a:ea typeface="標楷體" pitchFamily="65" charset="-120"/>
            </a:endParaRPr>
          </a:p>
          <a:p>
            <a:r>
              <a:rPr lang="en-US" altLang="zh-TW" sz="2000" b="1" dirty="0" smtClean="0">
                <a:latin typeface="標楷體" pitchFamily="65" charset="-120"/>
                <a:ea typeface="標楷體" pitchFamily="65" charset="-120"/>
              </a:rPr>
              <a:t>(219.0139</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/324.82x100=67.43%)</a:t>
            </a:r>
            <a:endParaRPr lang="zh-TW" altLang="zh-TW" sz="2000" b="1" dirty="0" smtClean="0">
              <a:latin typeface="標楷體" pitchFamily="65" charset="-120"/>
              <a:ea typeface="標楷體" pitchFamily="65" charset="-120"/>
            </a:endParaRPr>
          </a:p>
        </p:txBody>
      </p:sp>
      <p:pic>
        <p:nvPicPr>
          <p:cNvPr id="614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416424" y="3182587"/>
            <a:ext cx="2188023" cy="317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字方塊 3"/>
          <p:cNvSpPr txBox="1"/>
          <p:nvPr/>
        </p:nvSpPr>
        <p:spPr>
          <a:xfrm>
            <a:off x="6558607" y="3776453"/>
            <a:ext cx="461665" cy="1015663"/>
          </a:xfrm>
          <a:prstGeom prst="rect">
            <a:avLst/>
          </a:prstGeom>
          <a:noFill/>
        </p:spPr>
        <p:txBody>
          <a:bodyPr vert="eaVert" wrap="none" rtlCol="0">
            <a:spAutoFit/>
          </a:bodyPr>
          <a:lstStyle/>
          <a:p>
            <a:r>
              <a:rPr lang="zh-TW" altLang="en-US"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第一專區</a:t>
            </a:r>
            <a:endParaRPr lang="zh-TW" altLang="en-US"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934040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五大面向</a:t>
            </a:r>
            <a:r>
              <a:rPr lang="en-US" altLang="zh-TW" sz="2800" b="1" dirty="0" smtClean="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技術服務</a:t>
            </a:r>
            <a:r>
              <a:rPr lang="zh-TW" altLang="en-US" sz="2800" b="1" dirty="0" smtClean="0">
                <a:latin typeface="微軟正黑體" pitchFamily="34" charset="-120"/>
                <a:ea typeface="微軟正黑體" pitchFamily="34" charset="-120"/>
              </a:rPr>
              <a:t>小組會議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1611622305"/>
              </p:ext>
            </p:extLst>
          </p:nvPr>
        </p:nvGraphicFramePr>
        <p:xfrm>
          <a:off x="251520" y="836712"/>
          <a:ext cx="8622702" cy="5325224"/>
        </p:xfrm>
        <a:graphic>
          <a:graphicData uri="http://schemas.openxmlformats.org/drawingml/2006/table">
            <a:tbl>
              <a:tblPr firstRow="1" bandRow="1">
                <a:tableStyleId>{5C22544A-7EE6-4342-B048-85BDC9FD1C3A}</a:tableStyleId>
              </a:tblPr>
              <a:tblGrid>
                <a:gridCol w="1152128"/>
                <a:gridCol w="4752528"/>
                <a:gridCol w="2718046"/>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2.</a:t>
                      </a:r>
                      <a:r>
                        <a:rPr lang="zh-TW" altLang="en-US" sz="2000" dirty="0" smtClean="0">
                          <a:solidFill>
                            <a:srgbClr val="FFFF00"/>
                          </a:solidFill>
                          <a:latin typeface="微軟正黑體" pitchFamily="34" charset="-120"/>
                          <a:ea typeface="微軟正黑體" pitchFamily="34" charset="-120"/>
                        </a:rPr>
                        <a:t>組織功能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3600400">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p>
                    <a:p>
                      <a:pPr algn="l">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技術服務小組會議</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本年度技術服務小組</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三個專區共同輔導會議有</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a:t>
                      </a:r>
                      <a:endPar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104.01.09</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外國勞工</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104.04.16 </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授粉不良的葡萄</a:t>
                      </a:r>
                    </a:p>
                    <a:p>
                      <a:pPr marL="0" algn="l" defTabSz="914400" rtl="0" eaLnBrk="1" latinLnBrk="0" hangingPunct="1"/>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104.07.17</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乾香菇稅務問題</a:t>
                      </a:r>
                    </a:p>
                    <a:p>
                      <a:pPr marL="0" algn="l" defTabSz="914400" rtl="0" eaLnBrk="1" latinLnBrk="0" hangingPunct="1"/>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104.07.17 </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菇舍栽培環境診斷</a:t>
                      </a:r>
                    </a:p>
                    <a:p>
                      <a:pPr marL="0" algn="l" defTabSz="914400" rtl="0" eaLnBrk="1" latinLnBrk="0" hangingPunct="1"/>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104.08.18 </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研發菌種的生長情形</a:t>
                      </a:r>
                    </a:p>
                    <a:p>
                      <a:pPr marL="0" algn="l" defTabSz="914400" rtl="0" eaLnBrk="1" latinLnBrk="0" hangingPunct="1"/>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104.08.18</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農業論壇 </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第一、二專區，另有</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場土壤及葉面診斷</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104.04.30</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10405.04</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104.05.05</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104.05.07</a:t>
                      </a:r>
                    </a:p>
                    <a:p>
                      <a:pPr marL="0" algn="l" defTabSz="914400" rtl="0" eaLnBrk="1" latinLnBrk="0" hangingPunct="1"/>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第一專區：總計</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場，第二專區：總計</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場</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第三專區：總計</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場</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藉由國稅局陳正芬主任的現場說明，</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導正生產者菇農的課稅觀念，不要被不實的言論或報導給蒙騙。</a:t>
                      </a:r>
                    </a:p>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透過農試所現場調查及取土送驗，</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使專區耕作者了解土壤現況及未來施肥改善計畫，達到合理化施肥的目標。</a:t>
                      </a:r>
                    </a:p>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針對</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專區生產、行銷、栽培、人力、技術等問題，</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召開技術服務小組會議，提出有效改善方法及解決方案，</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促使專區內的技術更佳</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提昇</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endPar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55535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五大面向</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成立產銷班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375850506"/>
              </p:ext>
            </p:extLst>
          </p:nvPr>
        </p:nvGraphicFramePr>
        <p:xfrm>
          <a:off x="251520" y="836712"/>
          <a:ext cx="8622702" cy="5472608"/>
        </p:xfrm>
        <a:graphic>
          <a:graphicData uri="http://schemas.openxmlformats.org/drawingml/2006/table">
            <a:tbl>
              <a:tblPr firstRow="1" bandRow="1">
                <a:tableStyleId>{5C22544A-7EE6-4342-B048-85BDC9FD1C3A}</a:tableStyleId>
              </a:tblPr>
              <a:tblGrid>
                <a:gridCol w="1368152"/>
                <a:gridCol w="4536504"/>
                <a:gridCol w="2718046"/>
              </a:tblGrid>
              <a:tr h="453978">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2.</a:t>
                      </a:r>
                      <a:r>
                        <a:rPr lang="zh-TW" altLang="en-US" sz="2000" dirty="0" smtClean="0">
                          <a:solidFill>
                            <a:srgbClr val="FFFF00"/>
                          </a:solidFill>
                          <a:latin typeface="微軟正黑體" pitchFamily="34" charset="-120"/>
                          <a:ea typeface="微軟正黑體" pitchFamily="34" charset="-120"/>
                        </a:rPr>
                        <a:t>組織功能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618531">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400099">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p>
                    <a:p>
                      <a:pPr algn="l">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成立產銷班</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本年度</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第一、二專區</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新成立產銷班</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皆為</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班</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第三專區今年度並無新產銷班成立</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algn="l" defTabSz="914400" rtl="0" eaLnBrk="1" latinLnBrk="0" hangingPunct="1"/>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第一專區：</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台中市新社區花木產銷班第</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16</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班</a:t>
                      </a: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成立日期：</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104.05.12</a:t>
                      </a:r>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專區產銷班人數：</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人</a:t>
                      </a:r>
                    </a:p>
                    <a:p>
                      <a:pPr marL="0" lvl="0" algn="l" defTabSz="914400" rtl="0" eaLnBrk="1" latinLnBrk="0" hangingPunct="1"/>
                      <a:r>
                        <a:rPr lang="zh-TW" altLang="en-US"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簽約面積：</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0.29</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p>
                    <a:p>
                      <a:pPr marL="0" lvl="0" algn="l" defTabSz="914400" rtl="0" eaLnBrk="1" latinLnBrk="0" hangingPunct="1"/>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簽約率：</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0.07%</a:t>
                      </a:r>
                    </a:p>
                    <a:p>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algn="l" defTabSz="914400" rtl="0" eaLnBrk="1" latinLnBrk="0" hangingPunct="1"/>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第二專區：</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台中市新社區花木產銷班第</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16</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班</a:t>
                      </a: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成立日期：</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104.05.12</a:t>
                      </a:r>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專區產銷班人數：</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人</a:t>
                      </a:r>
                    </a:p>
                    <a:p>
                      <a:pPr marL="0" lvl="0" algn="l" defTabSz="914400" rtl="0" eaLnBrk="1" latinLnBrk="0" hangingPunct="1"/>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簽約面積：</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0.80</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p>
                    <a:p>
                      <a:pPr marL="0" lvl="0" algn="l" defTabSz="914400" rtl="0" eaLnBrk="1" latinLnBrk="0" hangingPunct="1"/>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簽約率：</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0.38%</a:t>
                      </a:r>
                    </a:p>
                  </a:txBody>
                  <a:tcPr marL="68580" marR="68580" marT="0" marB="0"/>
                </a:tc>
                <a:tc>
                  <a:txBody>
                    <a:bodyPr/>
                    <a:lstStyle/>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透過新成立的產銷班，將專區內的耕作人組織化，</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凝聚相關產業的共識</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，進而</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提昇</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耕作人互相交流及學習的機會</a:t>
                      </a:r>
                      <a:r>
                        <a:rPr lang="zh-TW"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專區內成立產銷班，將</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有利於專區掌握耕作人土地使用情況、安全認證、組織營運等情形</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p>
                    <a:p>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藉由組織產銷班，推展專區事務，</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提高專區土地公約簽定率。</a:t>
                      </a:r>
                      <a:endPar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9197514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五大面向</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成立經營班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1407632379"/>
              </p:ext>
            </p:extLst>
          </p:nvPr>
        </p:nvGraphicFramePr>
        <p:xfrm>
          <a:off x="251520" y="836712"/>
          <a:ext cx="8622702" cy="5599544"/>
        </p:xfrm>
        <a:graphic>
          <a:graphicData uri="http://schemas.openxmlformats.org/drawingml/2006/table">
            <a:tbl>
              <a:tblPr firstRow="1" bandRow="1">
                <a:tableStyleId>{5C22544A-7EE6-4342-B048-85BDC9FD1C3A}</a:tableStyleId>
              </a:tblPr>
              <a:tblGrid>
                <a:gridCol w="1368152"/>
                <a:gridCol w="4824536"/>
                <a:gridCol w="2430014"/>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2.</a:t>
                      </a:r>
                      <a:r>
                        <a:rPr lang="zh-TW" altLang="en-US" sz="2000" dirty="0" smtClean="0">
                          <a:solidFill>
                            <a:srgbClr val="FFFF00"/>
                          </a:solidFill>
                          <a:latin typeface="微軟正黑體" pitchFamily="34" charset="-120"/>
                          <a:ea typeface="微軟正黑體" pitchFamily="34" charset="-120"/>
                        </a:rPr>
                        <a:t>組織功能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3600400">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p>
                    <a:p>
                      <a:pPr algn="l">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成立經營班</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專區依作物類別成立經營班：</a:t>
                      </a:r>
                    </a:p>
                    <a:p>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第一專區，共計</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班：</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菇類經營班</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果樹經營班</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花卉經營班</a:t>
                      </a:r>
                    </a:p>
                    <a:p>
                      <a:r>
                        <a:rPr lang="zh-TW" altLang="en-US"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簽約面積</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人數：</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4.1232</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公頃</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人</a:t>
                      </a:r>
                      <a:endPar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第二專區，共計</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班：</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zh-TW" altLang="en-US"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花卉</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經營班</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枇杷</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經營班</a:t>
                      </a:r>
                    </a:p>
                    <a:p>
                      <a:pPr marL="0" algn="l" defTabSz="914400" rtl="0" eaLnBrk="1" latinLnBrk="0" hangingPunct="1"/>
                      <a:r>
                        <a:rPr lang="zh-TW" altLang="en-US"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簽約面積</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人數：</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1.1482</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公頃</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人</a:t>
                      </a:r>
                      <a:endPar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第三專區，共計</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班：</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菇類經營班</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果樹經營班</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花卉經營班</a:t>
                      </a:r>
                      <a:endPar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zh-TW" altLang="en-US"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蔬菜經營班</a:t>
                      </a:r>
                      <a:endPar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zh-TW" altLang="en-US"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簽約面積</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人數：</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6.8187</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公頃</a:t>
                      </a:r>
                      <a:r>
                        <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r>
                        <a:rPr lang="zh-TW"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人</a:t>
                      </a:r>
                      <a:endParaRPr lang="en-US" altLang="zh-TW" sz="1800" b="1"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目前組織成員中，以</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退出產銷班</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為主</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及非產銷班</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為成員，預計明年度發放資材補助金。</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預計明年度</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召開經營班組織說明會，並遴選出經營班負責人。</a:t>
                      </a:r>
                      <a:endParaRPr lang="zh-TW" altLang="zh-TW" sz="18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lvl="0"/>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藉由組織經營班，推展專區事務，</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提高專區土地公約簽定率約</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簽約率</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。未來也是中衛中心穩定供貨的來源。</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第一專區：提昇簽約率約</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第二專區：提昇簽約率約</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0.6%</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indent="0">
                        <a:buFontTx/>
                        <a:buNone/>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第三專區：提昇簽約率約</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lvl="0"/>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r>
                        <a:rPr lang="zh-TW" altLang="en-US"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endPar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70401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培育訓練</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教育訓練講座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116627348"/>
              </p:ext>
            </p:extLst>
          </p:nvPr>
        </p:nvGraphicFramePr>
        <p:xfrm>
          <a:off x="107504" y="1178024"/>
          <a:ext cx="8964489" cy="5059288"/>
        </p:xfrm>
        <a:graphic>
          <a:graphicData uri="http://schemas.openxmlformats.org/drawingml/2006/table">
            <a:tbl>
              <a:tblPr firstRow="1" bandRow="1">
                <a:tableStyleId>{5C22544A-7EE6-4342-B048-85BDC9FD1C3A}</a:tableStyleId>
              </a:tblPr>
              <a:tblGrid>
                <a:gridCol w="1175671"/>
                <a:gridCol w="5363998"/>
                <a:gridCol w="2424820"/>
              </a:tblGrid>
              <a:tr h="370840">
                <a:tc gridSpan="3">
                  <a:txBody>
                    <a:bodyPr/>
                    <a:lstStyle/>
                    <a:p>
                      <a:r>
                        <a:rPr lang="en-US" altLang="zh-TW" sz="2000" dirty="0" smtClean="0">
                          <a:solidFill>
                            <a:srgbClr val="FFFF00"/>
                          </a:solidFill>
                          <a:latin typeface="微軟正黑體" pitchFamily="34" charset="-120"/>
                          <a:ea typeface="微軟正黑體" pitchFamily="34" charset="-120"/>
                        </a:rPr>
                        <a:t>3.</a:t>
                      </a:r>
                      <a:r>
                        <a:rPr lang="zh-TW" altLang="en-US" sz="2000" dirty="0" smtClean="0">
                          <a:solidFill>
                            <a:srgbClr val="FFFF00"/>
                          </a:solidFill>
                          <a:latin typeface="微軟正黑體" pitchFamily="34" charset="-120"/>
                          <a:ea typeface="微軟正黑體" pitchFamily="34" charset="-120"/>
                        </a:rPr>
                        <a:t>培育訓練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395848">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370840">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a:t>
                      </a: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教育訓練講座</a:t>
                      </a:r>
                      <a:endPar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just">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本年度各個專區</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共辦理</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場教育訓練講座</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1.104.05.08</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合理化施肥說明會</a:t>
                      </a:r>
                      <a:r>
                        <a:rPr lang="zh-TW" altLang="en-US" sz="1800" b="1" kern="1200" dirty="0" smtClean="0">
                          <a:solidFill>
                            <a:schemeClr val="dk1"/>
                          </a:solidFill>
                          <a:effectLst/>
                          <a:latin typeface="Times New Roman" pitchFamily="18" charset="0"/>
                          <a:ea typeface="標楷體" panose="03000509000000000000" pitchFamily="65" charset="-120"/>
                          <a:cs typeface="Times New Roman" pitchFamily="18" charset="0"/>
                        </a:rPr>
                        <a:t>  </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lvl="0">
                        <a:lnSpc>
                          <a:spcPts val="2400"/>
                        </a:lnSpc>
                      </a:pPr>
                      <a:r>
                        <a:rPr lang="zh-TW" altLang="en-US" sz="1800" b="1"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對象：第一、二、三專區，</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地點：</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本</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會</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3F</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會議室</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lvl="0">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講</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師：</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台中區農改場</a:t>
                      </a:r>
                      <a:r>
                        <a:rPr lang="zh-TW" altLang="en-US" sz="1800" kern="1200" baseline="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賴文龍老師</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2.104.06.18</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優質葡萄栽培管理講習會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對象：第一、二專區，</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地點：</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本</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會</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3F</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會議室</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lvl="0">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主持人</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楊耀祥名譽教授</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lvl="0">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講師：陳京城助理教授、</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賴文龍</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副研究員、劉興</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lvl="0">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隆副研究員、徐思東秘書長</a:t>
                      </a:r>
                      <a:endParaRPr lang="en-US" altLang="zh-TW" sz="1800" b="1"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lvl="0">
                        <a:lnSpc>
                          <a:spcPts val="2400"/>
                        </a:lnSpc>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3.104.11.17</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優質巨峰供果園及無子葡萄栽培管理</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對象：第一、二專區，</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地點：</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協成里班集會所</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lvl="0">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主持人</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楊耀祥名譽教授</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lvl="0">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講師：楊耀祥名譽教授、陳本源顧問、徐思東</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lvl="0">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秘書長</a:t>
                      </a:r>
                      <a:endParaRPr lang="en-US" altLang="zh-TW" sz="1800" b="1" kern="1200" dirty="0" smtClean="0">
                        <a:solidFill>
                          <a:schemeClr val="dk1"/>
                        </a:solidFill>
                        <a:effectLst/>
                        <a:latin typeface="Times New Roman" pitchFamily="18" charset="0"/>
                        <a:ea typeface="標楷體" panose="03000509000000000000" pitchFamily="65" charset="-120"/>
                        <a:cs typeface="Times New Roman" pitchFamily="18" charset="0"/>
                      </a:endParaRPr>
                    </a:p>
                  </a:txBody>
                  <a:tcPr marL="68580" marR="68580" marT="0" marB="0"/>
                </a:tc>
                <a:tc>
                  <a:txBody>
                    <a:bodyPr/>
                    <a:lstStyle/>
                    <a:p>
                      <a:pPr marL="42545" marR="0" lvl="0" indent="0" algn="just" defTabSz="914400" rtl="0" eaLnBrk="1" fontAlgn="auto" latinLnBrk="0" hangingPunct="1">
                        <a:lnSpc>
                          <a:spcPts val="2400"/>
                        </a:lnSpc>
                        <a:spcBef>
                          <a:spcPts val="0"/>
                        </a:spcBef>
                        <a:spcAft>
                          <a:spcPts val="0"/>
                        </a:spcAft>
                        <a:buClrTx/>
                        <a:buSzTx/>
                        <a:buFontTx/>
                        <a:buNone/>
                        <a:tabLst/>
                        <a:defRPr/>
                      </a:pP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促使專區產銷班班員對自己耕作的土地更加了解、重視，</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進而減少使用</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10%~50%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化學肥料，降低農民生產成本。</a:t>
                      </a:r>
                    </a:p>
                    <a:p>
                      <a:pPr marL="42545" algn="just">
                        <a:lnSpc>
                          <a:spcPts val="2400"/>
                        </a:lnSpc>
                        <a:spcAft>
                          <a:spcPts val="0"/>
                        </a:spcAft>
                      </a:pP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透過葡萄技術服務團的技術輔導，讓</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專區優質葡萄在栽培技術上更加提昇，並宣導正確用藥及合理化施肥的觀念，達到生產優質安全的葡萄目標</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2545" algn="just">
                        <a:lnSpc>
                          <a:spcPts val="2400"/>
                        </a:lnSpc>
                        <a:spcAft>
                          <a:spcPts val="0"/>
                        </a:spcAft>
                      </a:pP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sp>
        <p:nvSpPr>
          <p:cNvPr id="7" name="矩形 6"/>
          <p:cNvSpPr/>
          <p:nvPr/>
        </p:nvSpPr>
        <p:spPr>
          <a:xfrm>
            <a:off x="185191" y="692696"/>
            <a:ext cx="4544835" cy="400110"/>
          </a:xfrm>
          <a:prstGeom prst="rect">
            <a:avLst/>
          </a:prstGeom>
        </p:spPr>
        <p:txBody>
          <a:bodyPr wrap="none">
            <a:spAutoFit/>
          </a:bodyPr>
          <a:lstStyle/>
          <a:p>
            <a:pPr algn="ctr"/>
            <a:r>
              <a:rPr lang="zh-TW" altLang="en-US" sz="2000" b="1" dirty="0" smtClean="0">
                <a:solidFill>
                  <a:srgbClr val="0000CC"/>
                </a:solidFill>
                <a:latin typeface="標楷體" pitchFamily="65" charset="-120"/>
                <a:ea typeface="標楷體" pitchFamily="65" charset="-120"/>
              </a:rPr>
              <a:t>第一、二、三專區，自評分數都為</a:t>
            </a:r>
            <a:r>
              <a:rPr lang="en-US" altLang="zh-TW" sz="2000" b="1" dirty="0" smtClean="0">
                <a:solidFill>
                  <a:srgbClr val="0000CC"/>
                </a:solidFill>
                <a:latin typeface="標楷體" pitchFamily="65" charset="-120"/>
                <a:ea typeface="標楷體" pitchFamily="65" charset="-120"/>
              </a:rPr>
              <a:t>20</a:t>
            </a:r>
            <a:r>
              <a:rPr lang="zh-TW" altLang="en-US" sz="2000" b="1" dirty="0" smtClean="0">
                <a:solidFill>
                  <a:srgbClr val="0000CC"/>
                </a:solidFill>
                <a:latin typeface="標楷體" pitchFamily="65" charset="-120"/>
                <a:ea typeface="標楷體" pitchFamily="65" charset="-120"/>
              </a:rPr>
              <a:t>分</a:t>
            </a:r>
          </a:p>
        </p:txBody>
      </p:sp>
    </p:spTree>
    <p:extLst>
      <p:ext uri="{BB962C8B-B14F-4D97-AF65-F5344CB8AC3E}">
        <p14:creationId xmlns:p14="http://schemas.microsoft.com/office/powerpoint/2010/main" val="8196129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五大面向</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培育訓練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661738069"/>
              </p:ext>
            </p:extLst>
          </p:nvPr>
        </p:nvGraphicFramePr>
        <p:xfrm>
          <a:off x="179512" y="836712"/>
          <a:ext cx="8856984" cy="5203304"/>
        </p:xfrm>
        <a:graphic>
          <a:graphicData uri="http://schemas.openxmlformats.org/drawingml/2006/table">
            <a:tbl>
              <a:tblPr firstRow="1" bandRow="1">
                <a:tableStyleId>{5C22544A-7EE6-4342-B048-85BDC9FD1C3A}</a:tableStyleId>
              </a:tblPr>
              <a:tblGrid>
                <a:gridCol w="1254086"/>
                <a:gridCol w="4310922"/>
                <a:gridCol w="3291976"/>
              </a:tblGrid>
              <a:tr h="370840">
                <a:tc gridSpan="3">
                  <a:txBody>
                    <a:bodyPr/>
                    <a:lstStyle/>
                    <a:p>
                      <a:r>
                        <a:rPr lang="en-US" altLang="zh-TW" sz="2000" dirty="0" smtClean="0">
                          <a:solidFill>
                            <a:srgbClr val="FFFF00"/>
                          </a:solidFill>
                          <a:latin typeface="微軟正黑體" pitchFamily="34" charset="-120"/>
                          <a:ea typeface="微軟正黑體" pitchFamily="34" charset="-120"/>
                        </a:rPr>
                        <a:t>3.</a:t>
                      </a:r>
                      <a:r>
                        <a:rPr lang="zh-TW" altLang="en-US" sz="2000" dirty="0" smtClean="0">
                          <a:solidFill>
                            <a:srgbClr val="FFFF00"/>
                          </a:solidFill>
                          <a:latin typeface="微軟正黑體" pitchFamily="34" charset="-120"/>
                          <a:ea typeface="微軟正黑體" pitchFamily="34" charset="-120"/>
                        </a:rPr>
                        <a:t>培育訓練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370840">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3.1</a:t>
                      </a: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教育訓練講座</a:t>
                      </a:r>
                      <a:endParaRPr lang="zh-TW" alt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lvl="0">
                        <a:lnSpc>
                          <a:spcPts val="2400"/>
                        </a:lnSpc>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4.104.12.03</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合理化施肥暨作物栽培管理</a:t>
                      </a:r>
                      <a:r>
                        <a:rPr lang="zh-TW" altLang="en-US" sz="1800" b="1" kern="1200" dirty="0" smtClean="0">
                          <a:solidFill>
                            <a:schemeClr val="dk1"/>
                          </a:solidFill>
                          <a:effectLst/>
                          <a:latin typeface="Times New Roman" pitchFamily="18" charset="0"/>
                          <a:ea typeface="標楷體" panose="03000509000000000000" pitchFamily="65" charset="-120"/>
                          <a:cs typeface="Times New Roman" pitchFamily="18" charset="0"/>
                        </a:rPr>
                        <a:t> </a:t>
                      </a:r>
                      <a:endParaRPr lang="en-US" altLang="zh-TW" sz="1800" b="1"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lvl="0">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對象：第三專區，</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地點：</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水井集會所</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lvl="0">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講</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師：</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台中區農改場</a:t>
                      </a:r>
                      <a:r>
                        <a:rPr lang="zh-TW" altLang="en-US" sz="1800" kern="1200" baseline="0" dirty="0" smtClean="0">
                          <a:solidFill>
                            <a:schemeClr val="dk1"/>
                          </a:solidFill>
                          <a:effectLst/>
                          <a:latin typeface="Times New Roman" pitchFamily="18" charset="0"/>
                          <a:ea typeface="標楷體" panose="03000509000000000000" pitchFamily="65" charset="-120"/>
                          <a:cs typeface="Times New Roman" pitchFamily="18" charset="0"/>
                        </a:rPr>
                        <a:t>  郭雅紋</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老師</a:t>
                      </a:r>
                      <a:endParaRPr lang="en-US" altLang="zh-TW" sz="1800" b="1"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5. 104.12.03</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b="1"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枇杷栽培管理</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lnSpc>
                          <a:spcPts val="2400"/>
                        </a:lnSpc>
                      </a:pPr>
                      <a:r>
                        <a:rPr lang="zh-TW" altLang="en-US" sz="1800" b="1"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對象：第三專區，</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地點：</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水井集會所</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lvl="0">
                        <a:lnSpc>
                          <a:spcPts val="2400"/>
                        </a:lnSpc>
                      </a:pP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   講</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師：</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台中區農改場</a:t>
                      </a:r>
                      <a:r>
                        <a:rPr lang="zh-TW" altLang="en-US" sz="1800" kern="1200" baseline="0" dirty="0" smtClean="0">
                          <a:solidFill>
                            <a:schemeClr val="dk1"/>
                          </a:solidFill>
                          <a:effectLst/>
                          <a:latin typeface="Times New Roman" pitchFamily="18" charset="0"/>
                          <a:ea typeface="標楷體" panose="03000509000000000000" pitchFamily="65" charset="-120"/>
                          <a:cs typeface="Times New Roman" pitchFamily="18" charset="0"/>
                        </a:rPr>
                        <a:t>  吳庭嘉</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老師</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lvl="0">
                        <a:lnSpc>
                          <a:spcPts val="2400"/>
                        </a:lnSpc>
                      </a:pPr>
                      <a:r>
                        <a:rPr lang="zh-TW" altLang="en-US" sz="1800" kern="1200" baseline="0" dirty="0" smtClean="0">
                          <a:solidFill>
                            <a:schemeClr val="dk1"/>
                          </a:solidFill>
                          <a:effectLst/>
                          <a:latin typeface="Times New Roman" pitchFamily="18" charset="0"/>
                          <a:ea typeface="標楷體" panose="03000509000000000000" pitchFamily="65" charset="-120"/>
                          <a:cs typeface="Times New Roman" pitchFamily="18" charset="0"/>
                        </a:rPr>
                        <a:t>                                          </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葉士財老師</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gn="just">
                        <a:lnSpc>
                          <a:spcPts val="2400"/>
                        </a:lnSpc>
                        <a:spcAft>
                          <a:spcPts val="0"/>
                        </a:spcAft>
                      </a:pPr>
                      <a:endPar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marL="42545" algn="just">
                        <a:lnSpc>
                          <a:spcPts val="2400"/>
                        </a:lnSpc>
                        <a:spcAft>
                          <a:spcPts val="0"/>
                        </a:spcAft>
                      </a:pP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透過葡萄技術服務團的技術指導，</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讓專區優質葡萄供果的班員將有機會參與</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年優質葡萄的評鑑，並且藉由此機會讓專區優質葡萄增加知名度及曝光度。</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2545" algn="just">
                        <a:lnSpc>
                          <a:spcPts val="2400"/>
                        </a:lnSpc>
                        <a:spcAft>
                          <a:spcPts val="0"/>
                        </a:spcAft>
                      </a:pP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透過台中區農改場的土壤分析解說，</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使專區耕作者更了解土壤現在及未來施肥改善計畫，達到合理化施肥的目標。</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2545" algn="just">
                        <a:lnSpc>
                          <a:spcPts val="2400"/>
                        </a:lnSpc>
                        <a:spcAft>
                          <a:spcPts val="0"/>
                        </a:spcAft>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有效改變並減少使用農藥的時機</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原來有些病並不是病，而是因氣候改變造成的，使用農藥是沒有效的</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8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pic>
        <p:nvPicPr>
          <p:cNvPr id="7" name="圖片 6"/>
          <p:cNvPicPr preferRelativeResize="0">
            <a:picLocks/>
          </p:cNvPicPr>
          <p:nvPr/>
        </p:nvPicPr>
        <p:blipFill>
          <a:blip r:embed="rId2" cstate="email">
            <a:extLst>
              <a:ext uri="{28A0092B-C50C-407E-A947-70E740481C1C}">
                <a14:useLocalDpi xmlns:a14="http://schemas.microsoft.com/office/drawing/2010/main"/>
              </a:ext>
            </a:extLst>
          </a:blip>
          <a:stretch>
            <a:fillRect/>
          </a:stretch>
        </p:blipFill>
        <p:spPr>
          <a:xfrm>
            <a:off x="2981982" y="4437112"/>
            <a:ext cx="2708430" cy="1728192"/>
          </a:xfrm>
          <a:prstGeom prst="rect">
            <a:avLst/>
          </a:prstGeom>
          <a:noFill/>
          <a:ln>
            <a:noFill/>
          </a:ln>
        </p:spPr>
      </p:pic>
      <p:pic>
        <p:nvPicPr>
          <p:cNvPr id="8" name="圖片 7"/>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209256" y="4449264"/>
            <a:ext cx="2730624" cy="1742354"/>
          </a:xfrm>
          <a:prstGeom prst="rect">
            <a:avLst/>
          </a:prstGeom>
          <a:noFill/>
          <a:ln>
            <a:noFill/>
          </a:ln>
        </p:spPr>
      </p:pic>
    </p:spTree>
    <p:extLst>
      <p:ext uri="{BB962C8B-B14F-4D97-AF65-F5344CB8AC3E}">
        <p14:creationId xmlns:p14="http://schemas.microsoft.com/office/powerpoint/2010/main" val="11740767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培育訓練</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標竿研習觀摩活動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1166942119"/>
              </p:ext>
            </p:extLst>
          </p:nvPr>
        </p:nvGraphicFramePr>
        <p:xfrm>
          <a:off x="251520" y="836712"/>
          <a:ext cx="8640960" cy="2429624"/>
        </p:xfrm>
        <a:graphic>
          <a:graphicData uri="http://schemas.openxmlformats.org/drawingml/2006/table">
            <a:tbl>
              <a:tblPr firstRow="1" bandRow="1">
                <a:tableStyleId>{5C22544A-7EE6-4342-B048-85BDC9FD1C3A}</a:tableStyleId>
              </a:tblPr>
              <a:tblGrid>
                <a:gridCol w="1555373"/>
                <a:gridCol w="4781331"/>
                <a:gridCol w="2304256"/>
              </a:tblGrid>
              <a:tr h="370840">
                <a:tc gridSpan="3">
                  <a:txBody>
                    <a:bodyPr/>
                    <a:lstStyle/>
                    <a:p>
                      <a:r>
                        <a:rPr lang="en-US" altLang="zh-TW" sz="2000" dirty="0" smtClean="0">
                          <a:solidFill>
                            <a:srgbClr val="FFFF00"/>
                          </a:solidFill>
                          <a:latin typeface="微軟正黑體" pitchFamily="34" charset="-120"/>
                          <a:ea typeface="微軟正黑體" pitchFamily="34" charset="-120"/>
                        </a:rPr>
                        <a:t>3.</a:t>
                      </a:r>
                      <a:r>
                        <a:rPr lang="zh-TW" altLang="en-US" sz="2000" dirty="0" smtClean="0">
                          <a:solidFill>
                            <a:srgbClr val="FFFF00"/>
                          </a:solidFill>
                          <a:latin typeface="微軟正黑體" pitchFamily="34" charset="-120"/>
                          <a:ea typeface="微軟正黑體" pitchFamily="34" charset="-120"/>
                        </a:rPr>
                        <a:t>培育訓練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370840">
                <a:tc>
                  <a:txBody>
                    <a:bodyPr/>
                    <a:lstStyle/>
                    <a:p>
                      <a:r>
                        <a:rPr lang="en-US" altLang="zh-TW" sz="1800" kern="1200" dirty="0" smtClean="0">
                          <a:solidFill>
                            <a:schemeClr val="dk1"/>
                          </a:solidFill>
                          <a:effectLst/>
                          <a:latin typeface="Times New Roman" pitchFamily="18" charset="0"/>
                          <a:ea typeface="標楷體" pitchFamily="65" charset="-120"/>
                          <a:cs typeface="Times New Roman" pitchFamily="18" charset="0"/>
                        </a:rPr>
                        <a:t>3.2</a:t>
                      </a:r>
                    </a:p>
                    <a:p>
                      <a:r>
                        <a:rPr lang="zh-TW" altLang="zh-TW" sz="1800" kern="1200" dirty="0" smtClean="0">
                          <a:solidFill>
                            <a:schemeClr val="dk1"/>
                          </a:solidFill>
                          <a:effectLst/>
                          <a:latin typeface="Times New Roman" pitchFamily="18" charset="0"/>
                          <a:ea typeface="標楷體" pitchFamily="65" charset="-120"/>
                          <a:cs typeface="Times New Roman" pitchFamily="18" charset="0"/>
                        </a:rPr>
                        <a:t>標竿研習</a:t>
                      </a:r>
                    </a:p>
                    <a:p>
                      <a:r>
                        <a:rPr lang="zh-TW" altLang="zh-TW" sz="1800" kern="1200" dirty="0" smtClean="0">
                          <a:solidFill>
                            <a:schemeClr val="dk1"/>
                          </a:solidFill>
                          <a:effectLst/>
                          <a:latin typeface="Times New Roman" pitchFamily="18" charset="0"/>
                          <a:ea typeface="標楷體" pitchFamily="65" charset="-120"/>
                          <a:cs typeface="Times New Roman" pitchFamily="18" charset="0"/>
                        </a:rPr>
                        <a:t>觀摩活動</a:t>
                      </a:r>
                      <a:endParaRPr lang="zh-TW" altLang="en-US" dirty="0">
                        <a:latin typeface="Times New Roman" pitchFamily="18" charset="0"/>
                        <a:ea typeface="標楷體" pitchFamily="65" charset="-120"/>
                        <a:cs typeface="Times New Roman" pitchFamily="18" charset="0"/>
                      </a:endParaRPr>
                    </a:p>
                  </a:txBody>
                  <a:tcPr anchor="ctr"/>
                </a:tc>
                <a:tc>
                  <a:txBody>
                    <a:bodyPr/>
                    <a:lstStyle/>
                    <a:p>
                      <a:r>
                        <a:rPr lang="zh-TW" altLang="en-US" dirty="0" smtClean="0">
                          <a:latin typeface="Times New Roman" pitchFamily="18" charset="0"/>
                          <a:ea typeface="標楷體" pitchFamily="65" charset="-120"/>
                          <a:cs typeface="Times New Roman" pitchFamily="18" charset="0"/>
                        </a:rPr>
                        <a:t>日期：</a:t>
                      </a:r>
                      <a:r>
                        <a:rPr lang="en-US" altLang="zh-TW" dirty="0" smtClean="0">
                          <a:latin typeface="Times New Roman" pitchFamily="18" charset="0"/>
                          <a:ea typeface="標楷體" pitchFamily="65" charset="-120"/>
                          <a:cs typeface="Times New Roman" pitchFamily="18" charset="0"/>
                        </a:rPr>
                        <a:t>104.10.28-10.30   </a:t>
                      </a:r>
                    </a:p>
                    <a:p>
                      <a:pPr marL="0" algn="just" defTabSz="914400" rtl="0" eaLnBrk="1" latinLnBrk="0" hangingPunct="1">
                        <a:lnSpc>
                          <a:spcPts val="2400"/>
                        </a:lnSpc>
                        <a:spcAft>
                          <a:spcPts val="0"/>
                        </a:spcAft>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觀摩地點：台灣南部地區  美濃鎮農會專區</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smtClean="0">
                          <a:latin typeface="Times New Roman" pitchFamily="18" charset="0"/>
                          <a:ea typeface="標楷體" pitchFamily="65" charset="-120"/>
                          <a:cs typeface="Times New Roman" pitchFamily="18" charset="0"/>
                        </a:rPr>
                        <a:t>參與對象：新社區產銷班幹部</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                    專區青年農民</a:t>
                      </a:r>
                      <a:endParaRPr lang="en-US" altLang="zh-TW" dirty="0" smtClean="0">
                        <a:latin typeface="Times New Roman" pitchFamily="18" charset="0"/>
                        <a:ea typeface="標楷體" pitchFamily="65" charset="-120"/>
                        <a:cs typeface="Times New Roman" pitchFamily="18" charset="0"/>
                      </a:endParaRPr>
                    </a:p>
                    <a:p>
                      <a:r>
                        <a:rPr lang="zh-TW" altLang="en-US" dirty="0" smtClean="0">
                          <a:latin typeface="Times New Roman" pitchFamily="18" charset="0"/>
                          <a:ea typeface="標楷體" pitchFamily="65" charset="-120"/>
                          <a:cs typeface="Times New Roman" pitchFamily="18" charset="0"/>
                        </a:rPr>
                        <a:t>           </a:t>
                      </a:r>
                      <a:r>
                        <a:rPr lang="zh-TW" altLang="en-US" baseline="0" dirty="0" smtClean="0">
                          <a:latin typeface="Times New Roman" pitchFamily="18" charset="0"/>
                          <a:ea typeface="標楷體" pitchFamily="65" charset="-120"/>
                          <a:cs typeface="Times New Roman" pitchFamily="18" charset="0"/>
                        </a:rPr>
                        <a:t>         契作農民 </a:t>
                      </a:r>
                      <a:endParaRPr lang="zh-TW" altLang="en-US" dirty="0">
                        <a:latin typeface="Times New Roman" pitchFamily="18" charset="0"/>
                        <a:ea typeface="標楷體" pitchFamily="65" charset="-120"/>
                        <a:cs typeface="Times New Roman" pitchFamily="18" charset="0"/>
                      </a:endParaRPr>
                    </a:p>
                  </a:txBody>
                  <a:tcPr/>
                </a:tc>
                <a:tc>
                  <a:txBody>
                    <a:bodyPr/>
                    <a:lstStyle/>
                    <a:p>
                      <a:r>
                        <a:rPr lang="zh-TW" altLang="en-US" dirty="0" smtClean="0">
                          <a:latin typeface="Times New Roman" pitchFamily="18" charset="0"/>
                          <a:ea typeface="標楷體" pitchFamily="65" charset="-120"/>
                          <a:cs typeface="Times New Roman" pitchFamily="18" charset="0"/>
                        </a:rPr>
                        <a:t>讓參與的產銷班幹部、專區青年農民、契作農民學習</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先進地區專區獨立自主運作模式及產品共同銷售模式。</a:t>
                      </a:r>
                      <a:endParaRPr lang="zh-TW" altLang="en-US" sz="1800" b="1" kern="12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a:tc>
              </a:tr>
            </a:tbl>
          </a:graphicData>
        </a:graphic>
      </p:graphicFrame>
      <p:pic>
        <p:nvPicPr>
          <p:cNvPr id="1026" name="Picture 2" descr="C:\Users\洪敬雯\Desktop\12188424_748020085303278_281470228_n.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28009" y="3415215"/>
            <a:ext cx="4673873" cy="29661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洪敬雯\Desktop\12122392_746302848808335_1920475804707132046_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0044" y="3415215"/>
            <a:ext cx="4043724" cy="2953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698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培育訓練</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青年農民講習訓練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1781133845"/>
              </p:ext>
            </p:extLst>
          </p:nvPr>
        </p:nvGraphicFramePr>
        <p:xfrm>
          <a:off x="179512" y="908720"/>
          <a:ext cx="8640959" cy="5059288"/>
        </p:xfrm>
        <a:graphic>
          <a:graphicData uri="http://schemas.openxmlformats.org/drawingml/2006/table">
            <a:tbl>
              <a:tblPr firstRow="1" bandRow="1">
                <a:tableStyleId>{5C22544A-7EE6-4342-B048-85BDC9FD1C3A}</a:tableStyleId>
              </a:tblPr>
              <a:tblGrid>
                <a:gridCol w="1512167"/>
                <a:gridCol w="3792184"/>
                <a:gridCol w="3336608"/>
              </a:tblGrid>
              <a:tr h="370840">
                <a:tc gridSpan="3">
                  <a:txBody>
                    <a:bodyPr/>
                    <a:lstStyle/>
                    <a:p>
                      <a:r>
                        <a:rPr lang="en-US" altLang="zh-TW" sz="2000" dirty="0" smtClean="0">
                          <a:solidFill>
                            <a:srgbClr val="FFFF00"/>
                          </a:solidFill>
                          <a:latin typeface="微軟正黑體" pitchFamily="34" charset="-120"/>
                          <a:ea typeface="微軟正黑體" pitchFamily="34" charset="-120"/>
                        </a:rPr>
                        <a:t>3.</a:t>
                      </a:r>
                      <a:r>
                        <a:rPr lang="zh-TW" altLang="en-US" sz="2000" dirty="0" smtClean="0">
                          <a:solidFill>
                            <a:srgbClr val="FFFF00"/>
                          </a:solidFill>
                          <a:latin typeface="微軟正黑體" pitchFamily="34" charset="-120"/>
                          <a:ea typeface="微軟正黑體" pitchFamily="34" charset="-120"/>
                        </a:rPr>
                        <a:t>培育訓練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395848">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370840">
                <a:tc>
                  <a:txBody>
                    <a:bodyPr/>
                    <a:lstStyle/>
                    <a:p>
                      <a:pPr algn="just">
                        <a:lnSpc>
                          <a:spcPts val="2400"/>
                        </a:lnSpc>
                        <a:spcAft>
                          <a:spcPts val="0"/>
                        </a:spcAft>
                      </a:pP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p>
                      <a:pPr algn="just">
                        <a:lnSpc>
                          <a:spcPts val="2400"/>
                        </a:lnSpc>
                        <a:spcAft>
                          <a:spcPts val="0"/>
                        </a:spcAft>
                      </a:pPr>
                      <a:r>
                        <a:rPr 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青年</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農民講習</a:t>
                      </a:r>
                      <a:r>
                        <a:rPr 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訓練</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just">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本年度青年農民講習訓練</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共計辦理</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目標：</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just">
                        <a:lnSpc>
                          <a:spcPts val="2400"/>
                        </a:lnSpc>
                        <a:spcAft>
                          <a:spcPts val="0"/>
                        </a:spcAft>
                      </a:pPr>
                      <a:r>
                        <a:rPr 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農業資訊行動化平台說明會</a:t>
                      </a:r>
                      <a:r>
                        <a:rPr 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sz="16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r>
                        <a:rPr lang="zh-TW" altLang="en-US" sz="16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日期：</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104.09.01</a:t>
                      </a:r>
                    </a:p>
                    <a:p>
                      <a:pPr algn="just">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地點</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：本會</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3F</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會議室</a:t>
                      </a:r>
                      <a:endParaRPr 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111125" marR="0" indent="0" algn="just" defTabSz="914400" rtl="0" eaLnBrk="1" fontAlgn="auto" latinLnBrk="0" hangingPunct="1">
                        <a:lnSpc>
                          <a:spcPts val="2400"/>
                        </a:lnSpc>
                        <a:spcBef>
                          <a:spcPts val="0"/>
                        </a:spcBef>
                        <a:spcAft>
                          <a:spcPts val="0"/>
                        </a:spcAft>
                        <a:buClrTx/>
                        <a:buSzTx/>
                        <a:buFontTx/>
                        <a:buNone/>
                        <a:tabLst/>
                        <a:defRPr/>
                      </a:pPr>
                      <a:r>
                        <a:rPr lang="zh-TW"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講師：</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林泓仁老師</a:t>
                      </a:r>
                      <a:endPar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just" defTabSz="914400" rtl="0" eaLnBrk="1" latinLnBrk="0" hangingPunct="1">
                        <a:lnSpc>
                          <a:spcPts val="2400"/>
                        </a:lnSpc>
                        <a:spcAft>
                          <a:spcPts val="0"/>
                        </a:spcAft>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地產地消整合行銷教育</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日期：</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103.09.10</a:t>
                      </a:r>
                    </a:p>
                    <a:p>
                      <a:pPr algn="just">
                        <a:lnSpc>
                          <a:spcPts val="2400"/>
                        </a:lnSpc>
                        <a:spcAft>
                          <a:spcPts val="0"/>
                        </a:spcAft>
                      </a:pPr>
                      <a:r>
                        <a:rPr lang="zh-TW" altLang="en-US" sz="1800" kern="100" baseline="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地點</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：大里區農會</a:t>
                      </a:r>
                      <a:endPar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講師：</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嘉義大學董維教授</a:t>
                      </a:r>
                      <a:endPar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111125" marR="0" indent="0" algn="just" defTabSz="914400" rtl="0" eaLnBrk="1" fontAlgn="auto" latinLnBrk="0" hangingPunct="1">
                        <a:lnSpc>
                          <a:spcPts val="2400"/>
                        </a:lnSpc>
                        <a:spcBef>
                          <a:spcPts val="0"/>
                        </a:spcBef>
                        <a:spcAft>
                          <a:spcPts val="0"/>
                        </a:spcAft>
                        <a:buClrTx/>
                        <a:buSzTx/>
                        <a:buFontTx/>
                        <a:buNone/>
                        <a:tabLst/>
                        <a:defRPr/>
                      </a:pP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marL="42545" algn="just">
                        <a:lnSpc>
                          <a:spcPts val="2400"/>
                        </a:lnSpc>
                        <a:spcAft>
                          <a:spcPts val="0"/>
                        </a:spcAft>
                      </a:pPr>
                      <a:r>
                        <a:rPr lang="en-US" altLang="zh-TW" sz="1800" b="1"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專區青年農民代表古東喜先生</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葡萄產銷班第</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透過新加坡</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FB</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行銷團隊及合作通路商至葡萄園拍攝取景，利用無遠弗屆的社群網路，</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推廣台灣優質農產品讓全世界更認識台灣新社農業經營專區的優質水果。</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2545" algn="just" defTabSz="914400" rtl="0" eaLnBrk="1" latinLnBrk="0" hangingPunct="1">
                        <a:lnSpc>
                          <a:spcPts val="2400"/>
                        </a:lnSpc>
                        <a:spcAft>
                          <a:spcPts val="0"/>
                        </a:spcAft>
                      </a:pPr>
                      <a:r>
                        <a:rPr lang="en-US" altLang="zh-TW" sz="1800" b="1"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專區青年農民代表吳文盛先生</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菇產銷班第</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班</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榮獲</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年產銷履歷達人的殊榮，透過網路票選平台</a:t>
                      </a:r>
                      <a:r>
                        <a:rPr lang="zh-TW" altLang="en-US" sz="1800" b="1"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傳達新社農業經營專區堅守安心首選的產銷履歷制度，提供消費者安全有保障的產品</a:t>
                      </a:r>
                      <a:r>
                        <a:rPr lang="zh-TW" altLang="en-US" sz="1800" b="1" kern="1200" dirty="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1670660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培育訓練</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青年農民講習訓練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773233538"/>
              </p:ext>
            </p:extLst>
          </p:nvPr>
        </p:nvGraphicFramePr>
        <p:xfrm>
          <a:off x="251520" y="873300"/>
          <a:ext cx="8640959" cy="3374504"/>
        </p:xfrm>
        <a:graphic>
          <a:graphicData uri="http://schemas.openxmlformats.org/drawingml/2006/table">
            <a:tbl>
              <a:tblPr firstRow="1" bandRow="1">
                <a:tableStyleId>{5C22544A-7EE6-4342-B048-85BDC9FD1C3A}</a:tableStyleId>
              </a:tblPr>
              <a:tblGrid>
                <a:gridCol w="1152128"/>
                <a:gridCol w="2448272"/>
                <a:gridCol w="5040559"/>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3.</a:t>
                      </a:r>
                      <a:r>
                        <a:rPr lang="zh-TW" altLang="en-US" sz="2000" dirty="0" smtClean="0">
                          <a:solidFill>
                            <a:srgbClr val="FFFF00"/>
                          </a:solidFill>
                          <a:latin typeface="微軟正黑體" pitchFamily="34" charset="-120"/>
                          <a:ea typeface="微軟正黑體" pitchFamily="34" charset="-120"/>
                        </a:rPr>
                        <a:t>培育訓練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370840">
                <a:tc>
                  <a:txBody>
                    <a:bodyPr/>
                    <a:lstStyle/>
                    <a:p>
                      <a:pPr algn="just">
                        <a:lnSpc>
                          <a:spcPts val="2400"/>
                        </a:lnSpc>
                        <a:spcAft>
                          <a:spcPts val="0"/>
                        </a:spcAft>
                      </a:pP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p>
                    <a:p>
                      <a:pPr algn="just">
                        <a:lnSpc>
                          <a:spcPts val="2400"/>
                        </a:lnSpc>
                        <a:spcAft>
                          <a:spcPts val="0"/>
                        </a:spcAft>
                      </a:pPr>
                      <a:r>
                        <a:rPr 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青年</a:t>
                      </a:r>
                      <a:r>
                        <a:rPr 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農民講習</a:t>
                      </a:r>
                      <a:r>
                        <a:rPr 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訓練</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gn="just">
                        <a:lnSpc>
                          <a:spcPts val="2400"/>
                        </a:lnSpc>
                        <a:spcAft>
                          <a:spcPts val="0"/>
                        </a:spcAft>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農產品行銷管理</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日期：</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104.10.13</a:t>
                      </a:r>
                    </a:p>
                    <a:p>
                      <a:pPr marL="0" marR="0" indent="0" algn="just" defTabSz="914400" rtl="0" eaLnBrk="1" fontAlgn="auto" latinLnBrk="0" hangingPunct="1">
                        <a:lnSpc>
                          <a:spcPts val="2400"/>
                        </a:lnSpc>
                        <a:spcBef>
                          <a:spcPts val="0"/>
                        </a:spcBef>
                        <a:spcAft>
                          <a:spcPts val="0"/>
                        </a:spcAft>
                        <a:buClrTx/>
                        <a:buSzTx/>
                        <a:buFontTx/>
                        <a:buNone/>
                        <a:tabLst/>
                        <a:defRPr/>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地點</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：本會</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3F</a:t>
                      </a: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會議室</a:t>
                      </a:r>
                      <a:endPar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indent="0" algn="just" defTabSz="914400" rtl="0" eaLnBrk="1" fontAlgn="auto" latinLnBrk="0" hangingPunct="1">
                        <a:lnSpc>
                          <a:spcPts val="2400"/>
                        </a:lnSpc>
                        <a:spcBef>
                          <a:spcPts val="0"/>
                        </a:spcBef>
                        <a:spcAft>
                          <a:spcPts val="0"/>
                        </a:spcAft>
                        <a:buClrTx/>
                        <a:buSzTx/>
                        <a:buFontTx/>
                        <a:buNone/>
                        <a:tabLst/>
                        <a:defRPr/>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   講師：歐錦文老師</a:t>
                      </a:r>
                      <a:endParaRPr lang="zh-TW"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marL="42545" algn="just">
                        <a:lnSpc>
                          <a:spcPts val="2400"/>
                        </a:lnSpc>
                        <a:spcAft>
                          <a:spcPts val="0"/>
                        </a:spcAft>
                      </a:pP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菇類產銷班第</a:t>
                      </a: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班</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榮獲</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年度十大績優產銷班殊榮。</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2545" algn="just">
                        <a:lnSpc>
                          <a:spcPts val="2400"/>
                        </a:lnSpc>
                        <a:spcAft>
                          <a:spcPts val="0"/>
                        </a:spcAft>
                      </a:pP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專區</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青年農民羅伊秀榮獲</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103</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年度百大青年農民殊榮</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42545" algn="just">
                        <a:lnSpc>
                          <a:spcPts val="2400"/>
                        </a:lnSpc>
                        <a:spcAft>
                          <a:spcPts val="0"/>
                        </a:spcAft>
                      </a:pP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課程安排</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深獲產銷班班員、青年農民好評</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，還接獲許多</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專區非產銷班班員要求也可以參與課程</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；課程結束後，仍有專區農友要求要與授課講師聯繫，</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希望再次學習的機會</a:t>
                      </a:r>
                      <a:r>
                        <a:rPr lang="zh-TW" altLang="en-US"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pic>
        <p:nvPicPr>
          <p:cNvPr id="4" name="圖片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5576" y="4293096"/>
            <a:ext cx="3207013" cy="2158675"/>
          </a:xfrm>
          <a:prstGeom prst="rect">
            <a:avLst/>
          </a:prstGeom>
        </p:spPr>
      </p:pic>
      <p:pic>
        <p:nvPicPr>
          <p:cNvPr id="8" name="Picture 2" descr="https://lh3.googleusercontent.com/-ybTMVvBC5W0/VeZO7-Qy09I/AAAAAAAAS58/6st05fFa_js/s1152-Ic42/DSC_164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920" y="4293096"/>
            <a:ext cx="4584522" cy="2116024"/>
          </a:xfrm>
          <a:prstGeom prst="rect">
            <a:avLst/>
          </a:prstGeom>
          <a:noFill/>
        </p:spPr>
      </p:pic>
    </p:spTree>
    <p:extLst>
      <p:ext uri="{BB962C8B-B14F-4D97-AF65-F5344CB8AC3E}">
        <p14:creationId xmlns:p14="http://schemas.microsoft.com/office/powerpoint/2010/main" val="14854630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培育訓練</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國際參訪團及農會觀摩交</a:t>
            </a:r>
            <a:r>
              <a:rPr lang="zh-TW" altLang="en-US" sz="2800" b="1" dirty="0">
                <a:latin typeface="微軟正黑體" pitchFamily="34" charset="-120"/>
                <a:ea typeface="微軟正黑體" pitchFamily="34" charset="-120"/>
              </a:rPr>
              <a:t>流</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215308548"/>
              </p:ext>
            </p:extLst>
          </p:nvPr>
        </p:nvGraphicFramePr>
        <p:xfrm>
          <a:off x="251520" y="873300"/>
          <a:ext cx="8712969" cy="5508028"/>
        </p:xfrm>
        <a:graphic>
          <a:graphicData uri="http://schemas.openxmlformats.org/drawingml/2006/table">
            <a:tbl>
              <a:tblPr firstRow="1" bandRow="1">
                <a:tableStyleId>{5C22544A-7EE6-4342-B048-85BDC9FD1C3A}</a:tableStyleId>
              </a:tblPr>
              <a:tblGrid>
                <a:gridCol w="1340457"/>
                <a:gridCol w="5356287"/>
                <a:gridCol w="2016225"/>
              </a:tblGrid>
              <a:tr h="426715">
                <a:tc gridSpan="3">
                  <a:txBody>
                    <a:bodyPr/>
                    <a:lstStyle/>
                    <a:p>
                      <a:r>
                        <a:rPr lang="en-US" altLang="zh-TW" sz="2000" dirty="0" smtClean="0">
                          <a:solidFill>
                            <a:srgbClr val="FFFF00"/>
                          </a:solidFill>
                          <a:latin typeface="微軟正黑體" pitchFamily="34" charset="-120"/>
                          <a:ea typeface="微軟正黑體" pitchFamily="34" charset="-120"/>
                        </a:rPr>
                        <a:t>3.</a:t>
                      </a:r>
                      <a:r>
                        <a:rPr lang="zh-TW" altLang="en-US" sz="2000" dirty="0" smtClean="0">
                          <a:solidFill>
                            <a:srgbClr val="FFFF00"/>
                          </a:solidFill>
                          <a:latin typeface="微軟正黑體" pitchFamily="34" charset="-120"/>
                          <a:ea typeface="微軟正黑體" pitchFamily="34" charset="-120"/>
                        </a:rPr>
                        <a:t>培育訓練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472801">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608512">
                <a:tc>
                  <a:txBody>
                    <a:bodyPr/>
                    <a:lstStyle/>
                    <a:p>
                      <a:pPr algn="just">
                        <a:lnSpc>
                          <a:spcPts val="2400"/>
                        </a:lnSpc>
                        <a:spcAft>
                          <a:spcPts val="0"/>
                        </a:spcAft>
                      </a:pP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p>
                      <a:pPr algn="just">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國際參訪團及農會觀摩交流</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gn="just">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本年度國際參訪團及農會觀摩共計</a:t>
                      </a: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場：</a:t>
                      </a:r>
                      <a:endPar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0" lvl="0" algn="l" defTabSz="914400" rtl="0" eaLnBrk="1" latinLnBrk="0" hangingPunct="1">
                        <a:lnSpc>
                          <a:spcPts val="2400"/>
                        </a:lnSpc>
                        <a:spcAft>
                          <a:spcPts val="0"/>
                        </a:spcAft>
                      </a:pP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104.03.04</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經補庫參訪交流</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共</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gn="just">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觀摩地點：大湖地區、公館鄉農會</a:t>
                      </a:r>
                      <a:endPar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目的：休閒旅遊部人力配置及農民直銷站特色建立</a:t>
                      </a:r>
                      <a:endPar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0" lvl="0" algn="l" defTabSz="914400" rtl="0" eaLnBrk="1" latinLnBrk="0" hangingPunct="1">
                        <a:lnSpc>
                          <a:spcPts val="2400"/>
                        </a:lnSpc>
                        <a:spcAft>
                          <a:spcPts val="0"/>
                        </a:spcAft>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2.104.03.10</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年陸方專家來台辦理菇栽培場查證</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algn="l" defTabSz="914400" rtl="0" eaLnBrk="1" latinLnBrk="0" hangingPunct="1">
                        <a:lnSpc>
                          <a:spcPts val="2400"/>
                        </a:lnSpc>
                        <a:spcAft>
                          <a:spcPts val="0"/>
                        </a:spcAft>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3. 104.03.10</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大陸農業幹部參訪團</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algn="l" defTabSz="914400" rtl="0" eaLnBrk="1" latinLnBrk="0" hangingPunct="1">
                        <a:lnSpc>
                          <a:spcPts val="2400"/>
                        </a:lnSpc>
                        <a:spcAft>
                          <a:spcPts val="0"/>
                        </a:spcAft>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4. 104.03.18</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104.03.24</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遵義市考察團</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共</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場</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0" lvl="0" algn="l" defTabSz="914400" rtl="0" eaLnBrk="1" latinLnBrk="0" hangingPunct="1">
                        <a:lnSpc>
                          <a:spcPts val="2400"/>
                        </a:lnSpc>
                        <a:spcAft>
                          <a:spcPts val="0"/>
                        </a:spcAft>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5. 104.04.01</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貴州省貴陽市 參訪團</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以上觀摩地點：中衛中心香菇包裝場、新社區農會</a:t>
                      </a:r>
                      <a:endPar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目的：建立兩岸交流機制</a:t>
                      </a:r>
                      <a:endPar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0" lvl="0" algn="l" defTabSz="914400" rtl="0" eaLnBrk="1" latinLnBrk="0" hangingPunct="1">
                        <a:lnSpc>
                          <a:spcPts val="2400"/>
                        </a:lnSpc>
                        <a:spcAft>
                          <a:spcPts val="0"/>
                        </a:spcAft>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6. 104.08.28</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2015</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農業發展策略研習班 </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觀摩地點：中衛中心香菇包裝場、</a:t>
                      </a:r>
                      <a:endPar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新社區農會、花卉栽培場</a:t>
                      </a:r>
                      <a:endPar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    目的：推廣台灣新社區優質安全的生產基地</a:t>
                      </a:r>
                      <a:endPar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marL="42545" algn="just">
                        <a:lnSpc>
                          <a:spcPts val="2400"/>
                        </a:lnSpc>
                        <a:spcAft>
                          <a:spcPts val="0"/>
                        </a:spcAft>
                      </a:pP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專區農戶感到其他單位相繼參訪，讓專區農戶倍感殊榮及地位之提昇。</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pic>
        <p:nvPicPr>
          <p:cNvPr id="3074" name="Picture 2" descr="https://lh3.googleusercontent.com/-bZVoF3QUL9s/VQDrqzxHiVI/AAAAAAAANlo/zH1X1GbvcgM/s960-Ic42/11026119_1425273754432934_3165639520242631215_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86732" y="4581128"/>
            <a:ext cx="2475524" cy="1750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0128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產銷經營</a:t>
            </a:r>
            <a:r>
              <a:rPr lang="en-US" altLang="zh-TW" sz="2800" b="1" dirty="0" smtClean="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香菇評鑑及宣傳活動</a:t>
            </a:r>
            <a:endParaRPr lang="zh-TW" altLang="zh-TW" sz="2800" b="1"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990734575"/>
              </p:ext>
            </p:extLst>
          </p:nvPr>
        </p:nvGraphicFramePr>
        <p:xfrm>
          <a:off x="179512" y="1128112"/>
          <a:ext cx="8622702" cy="5325224"/>
        </p:xfrm>
        <a:graphic>
          <a:graphicData uri="http://schemas.openxmlformats.org/drawingml/2006/table">
            <a:tbl>
              <a:tblPr firstRow="1" bandRow="1">
                <a:tableStyleId>{5C22544A-7EE6-4342-B048-85BDC9FD1C3A}</a:tableStyleId>
              </a:tblPr>
              <a:tblGrid>
                <a:gridCol w="1224136"/>
                <a:gridCol w="5184576"/>
                <a:gridCol w="2213990"/>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4.</a:t>
                      </a:r>
                      <a:r>
                        <a:rPr lang="zh-TW" altLang="en-US" sz="2000" dirty="0" smtClean="0">
                          <a:solidFill>
                            <a:srgbClr val="FFFF00"/>
                          </a:solidFill>
                          <a:latin typeface="微軟正黑體" pitchFamily="34" charset="-120"/>
                          <a:ea typeface="微軟正黑體" pitchFamily="34" charset="-120"/>
                        </a:rPr>
                        <a:t>產銷經營  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3600400">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1</a:t>
                      </a:r>
                    </a:p>
                    <a:p>
                      <a:pPr algn="l">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香菇評鑑及宣傳活動</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年度台中市新社區優質香菇評鑑籌備會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時間：</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104.07.17(</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五</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會議對象：新社區各菇類產銷班</a:t>
                      </a: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說明：本會議邀請新社區各菇類產銷班進行討</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論，遴選出參與優質香菇評鑑的參賽者及參賽</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標準。</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algn="l" defTabSz="914400" rtl="0" eaLnBrk="1" latinLnBrk="0" hangingPunct="1"/>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舉辦香菇評鑑競賽</a:t>
                      </a: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時間：</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104.08.19(</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上午</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9:00</a:t>
                      </a:r>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地點：台中金典酒店</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冠軍：劉原福</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亞軍：王裕宏、吳朝昌</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季軍：許瑞乾、蔡金彬、王裕發</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佳作：呂佩紋、</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曾煜能</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王煜翔</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郭立偉</a:t>
                      </a:r>
                    </a:p>
                    <a:p>
                      <a:pPr marL="0" lvl="0" algn="l" defTabSz="914400" rtl="0" eaLnBrk="1" latinLnBrk="0" hangingPunct="1"/>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召開記者會與頒獎</a:t>
                      </a: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時間：</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104.08.19(</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中午</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12:00</a:t>
                      </a:r>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地點：台中金典酒店</a:t>
                      </a:r>
                      <a:endParaRPr lang="zh-TW" altLang="zh-TW" sz="18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lvl="0"/>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以評鑑活動，</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吸引媒體目光，報導專區優質香菇，</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提昇</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專區產品知名度，讓消費者更加認識新社專區優質安全的香菇</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lvl="0"/>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此次香菇評鑑</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位獲獎者中，專區青年農民就有</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位獲得佳績，</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評鑑結果更加證明新社專區為生產優質香菇的安全生產基地。</a:t>
                      </a:r>
                    </a:p>
                    <a:p>
                      <a:pPr lvl="0"/>
                      <a:endPar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sp>
        <p:nvSpPr>
          <p:cNvPr id="7" name="矩形 6"/>
          <p:cNvSpPr/>
          <p:nvPr/>
        </p:nvSpPr>
        <p:spPr>
          <a:xfrm>
            <a:off x="185191" y="692696"/>
            <a:ext cx="4544835" cy="400110"/>
          </a:xfrm>
          <a:prstGeom prst="rect">
            <a:avLst/>
          </a:prstGeom>
        </p:spPr>
        <p:txBody>
          <a:bodyPr wrap="none">
            <a:spAutoFit/>
          </a:bodyPr>
          <a:lstStyle/>
          <a:p>
            <a:pPr algn="ctr"/>
            <a:r>
              <a:rPr lang="zh-TW" altLang="en-US" sz="2000" b="1" dirty="0" smtClean="0">
                <a:solidFill>
                  <a:srgbClr val="0000CC"/>
                </a:solidFill>
                <a:latin typeface="標楷體" pitchFamily="65" charset="-120"/>
                <a:ea typeface="標楷體" pitchFamily="65" charset="-120"/>
              </a:rPr>
              <a:t>第一、二、三專區，自評分數都為</a:t>
            </a:r>
            <a:r>
              <a:rPr lang="en-US" altLang="zh-TW" sz="2000" b="1" dirty="0" smtClean="0">
                <a:solidFill>
                  <a:srgbClr val="0000CC"/>
                </a:solidFill>
                <a:latin typeface="標楷體" pitchFamily="65" charset="-120"/>
                <a:ea typeface="標楷體" pitchFamily="65" charset="-120"/>
              </a:rPr>
              <a:t>15</a:t>
            </a:r>
            <a:r>
              <a:rPr lang="zh-TW" altLang="en-US" sz="2000" b="1" dirty="0" smtClean="0">
                <a:solidFill>
                  <a:srgbClr val="0000CC"/>
                </a:solidFill>
                <a:latin typeface="標楷體" pitchFamily="65" charset="-120"/>
                <a:ea typeface="標楷體" pitchFamily="65" charset="-120"/>
              </a:rPr>
              <a:t>分</a:t>
            </a:r>
          </a:p>
        </p:txBody>
      </p:sp>
      <p:pic>
        <p:nvPicPr>
          <p:cNvPr id="10" name="Picture 4" descr="https://fbcdn-sphotos-g-a.akamaihd.net/hphotos-ak-xtp1/t31.0-8/11883869_1485475205079455_157753387693125125_o.jpg"/>
          <p:cNvPicPr>
            <a:picLocks noChangeAspect="1" noChangeArrowheads="1"/>
          </p:cNvPicPr>
          <p:nvPr/>
        </p:nvPicPr>
        <p:blipFill>
          <a:blip r:embed="rId2" cstate="email">
            <a:extLst>
              <a:ext uri="{28A0092B-C50C-407E-A947-70E740481C1C}">
                <a14:useLocalDpi xmlns:a14="http://schemas.microsoft.com/office/drawing/2010/main"/>
              </a:ext>
            </a:extLst>
          </a:blip>
          <a:srcRect r="-2564"/>
          <a:stretch>
            <a:fillRect/>
          </a:stretch>
        </p:blipFill>
        <p:spPr bwMode="auto">
          <a:xfrm>
            <a:off x="4644008" y="3645024"/>
            <a:ext cx="1944216" cy="1263740"/>
          </a:xfrm>
          <a:prstGeom prst="rect">
            <a:avLst/>
          </a:prstGeom>
          <a:noFill/>
        </p:spPr>
      </p:pic>
    </p:spTree>
    <p:extLst>
      <p:ext uri="{BB962C8B-B14F-4D97-AF65-F5344CB8AC3E}">
        <p14:creationId xmlns:p14="http://schemas.microsoft.com/office/powerpoint/2010/main" val="23002397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關鍵績效指標</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公 約 簽 定 率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第一專區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26024284"/>
              </p:ext>
            </p:extLst>
          </p:nvPr>
        </p:nvGraphicFramePr>
        <p:xfrm>
          <a:off x="251520" y="836712"/>
          <a:ext cx="8640960" cy="2220456"/>
        </p:xfrm>
        <a:graphic>
          <a:graphicData uri="http://schemas.openxmlformats.org/drawingml/2006/table">
            <a:tbl>
              <a:tblPr firstRow="1" bandRow="1">
                <a:tableStyleId>{5C22544A-7EE6-4342-B048-85BDC9FD1C3A}</a:tableStyleId>
              </a:tblPr>
              <a:tblGrid>
                <a:gridCol w="1944216"/>
                <a:gridCol w="5256584"/>
                <a:gridCol w="720080"/>
                <a:gridCol w="720080"/>
              </a:tblGrid>
              <a:tr h="370840">
                <a:tc gridSpan="4">
                  <a:txBody>
                    <a:bodyPr/>
                    <a:lstStyle/>
                    <a:p>
                      <a:r>
                        <a:rPr lang="en-US" altLang="zh-TW" sz="2000" dirty="0" smtClean="0">
                          <a:solidFill>
                            <a:srgbClr val="FFFF00"/>
                          </a:solidFill>
                          <a:latin typeface="微軟正黑體" pitchFamily="34" charset="-120"/>
                          <a:ea typeface="微軟正黑體" pitchFamily="34" charset="-120"/>
                        </a:rPr>
                        <a:t>1.</a:t>
                      </a:r>
                      <a:r>
                        <a:rPr lang="zh-TW" altLang="en-US" sz="2000" dirty="0" smtClean="0">
                          <a:solidFill>
                            <a:srgbClr val="FFFF00"/>
                          </a:solidFill>
                          <a:latin typeface="微軟正黑體" pitchFamily="34" charset="-120"/>
                          <a:ea typeface="微軟正黑體" pitchFamily="34" charset="-120"/>
                        </a:rPr>
                        <a:t>公約簽定率</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67856">
                <a:tc>
                  <a:txBody>
                    <a:bodyPr/>
                    <a:lstStyle/>
                    <a:p>
                      <a:pPr algn="ctr"/>
                      <a:r>
                        <a:rPr lang="zh-TW" altLang="en-US" dirty="0" smtClean="0">
                          <a:latin typeface="微軟正黑體" panose="020B0604030504040204" pitchFamily="34" charset="-120"/>
                          <a:ea typeface="微軟正黑體" panose="020B0604030504040204" pitchFamily="34" charset="-120"/>
                          <a:cs typeface="Times New Roman" pitchFamily="18" charset="0"/>
                        </a:rPr>
                        <a:t>評鑑項目</a:t>
                      </a:r>
                      <a:endParaRPr lang="zh-TW" altLang="en-US" dirty="0">
                        <a:latin typeface="微軟正黑體" panose="020B0604030504040204" pitchFamily="34" charset="-120"/>
                        <a:ea typeface="微軟正黑體" panose="020B0604030504040204" pitchFamily="34" charset="-120"/>
                        <a:cs typeface="Times New Roman" pitchFamily="18" charset="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cs typeface="Times New Roman" pitchFamily="18" charset="0"/>
                        </a:rPr>
                        <a:t>評分方式</a:t>
                      </a:r>
                      <a:endParaRPr lang="zh-TW" altLang="en-US" dirty="0">
                        <a:latin typeface="微軟正黑體" panose="020B0604030504040204" pitchFamily="34" charset="-120"/>
                        <a:ea typeface="微軟正黑體" panose="020B0604030504040204" pitchFamily="34" charset="-120"/>
                        <a:cs typeface="Times New Roman" pitchFamily="18" charset="0"/>
                      </a:endParaRPr>
                    </a:p>
                  </a:txBody>
                  <a:tcPr anchor="ctr"/>
                </a:tc>
                <a:tc>
                  <a:txBody>
                    <a:bodyPr/>
                    <a:lstStyle/>
                    <a:p>
                      <a:pPr algn="ctr"/>
                      <a:r>
                        <a:rPr lang="zh-TW" altLang="en-US" dirty="0" smtClean="0">
                          <a:latin typeface="微軟正黑體" pitchFamily="34" charset="-120"/>
                          <a:ea typeface="微軟正黑體" pitchFamily="34" charset="-120"/>
                        </a:rPr>
                        <a:t>配分</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自評</a:t>
                      </a:r>
                      <a:endParaRPr lang="zh-TW" altLang="en-US" dirty="0">
                        <a:latin typeface="微軟正黑體" pitchFamily="34" charset="-120"/>
                        <a:ea typeface="微軟正黑體" pitchFamily="34" charset="-120"/>
                      </a:endParaRPr>
                    </a:p>
                  </a:txBody>
                  <a:tcPr anchor="ctr"/>
                </a:tc>
              </a:tr>
              <a:tr h="370840">
                <a:tc>
                  <a:txBody>
                    <a:bodyPr/>
                    <a:lstStyle/>
                    <a:p>
                      <a:r>
                        <a:rPr lang="en-US" altLang="zh-TW" sz="1800" kern="1200" dirty="0" smtClean="0">
                          <a:solidFill>
                            <a:schemeClr val="dk1"/>
                          </a:solidFill>
                          <a:effectLst/>
                          <a:latin typeface="Times New Roman" pitchFamily="18" charset="0"/>
                          <a:ea typeface="標楷體" pitchFamily="65" charset="-120"/>
                          <a:cs typeface="Times New Roman" pitchFamily="18" charset="0"/>
                        </a:rPr>
                        <a:t>1.3</a:t>
                      </a:r>
                      <a:r>
                        <a:rPr lang="zh-TW" altLang="zh-TW" sz="1800" kern="1200" dirty="0" smtClean="0">
                          <a:solidFill>
                            <a:schemeClr val="dk1"/>
                          </a:solidFill>
                          <a:effectLst/>
                          <a:latin typeface="Times New Roman" pitchFamily="18" charset="0"/>
                          <a:ea typeface="標楷體" pitchFamily="65" charset="-120"/>
                          <a:cs typeface="Times New Roman" pitchFamily="18" charset="0"/>
                        </a:rPr>
                        <a:t>公約簽定率</a:t>
                      </a:r>
                      <a:endParaRPr lang="en-US" altLang="zh-TW" sz="1800" kern="1200" dirty="0" smtClean="0">
                        <a:solidFill>
                          <a:schemeClr val="dk1"/>
                        </a:solidFill>
                        <a:effectLst/>
                        <a:latin typeface="Times New Roman" pitchFamily="18" charset="0"/>
                        <a:ea typeface="標楷體" pitchFamily="65" charset="-120"/>
                        <a:cs typeface="Times New Roman" pitchFamily="18" charset="0"/>
                      </a:endParaRPr>
                    </a:p>
                    <a:p>
                      <a:r>
                        <a:rPr lang="en-US" altLang="zh-TW" sz="1800" kern="1200" dirty="0" smtClean="0">
                          <a:solidFill>
                            <a:schemeClr val="dk1"/>
                          </a:solidFill>
                          <a:effectLst/>
                          <a:latin typeface="Times New Roman" pitchFamily="18" charset="0"/>
                          <a:ea typeface="標楷體" pitchFamily="65" charset="-120"/>
                          <a:cs typeface="Times New Roman" pitchFamily="18" charset="0"/>
                        </a:rPr>
                        <a:t>(</a:t>
                      </a:r>
                      <a:r>
                        <a:rPr lang="zh-TW" altLang="zh-TW" sz="1800" kern="1200" dirty="0" smtClean="0">
                          <a:solidFill>
                            <a:schemeClr val="dk1"/>
                          </a:solidFill>
                          <a:effectLst/>
                          <a:latin typeface="Times New Roman" pitchFamily="18" charset="0"/>
                          <a:ea typeface="標楷體" pitchFamily="65" charset="-120"/>
                          <a:cs typeface="Times New Roman" pitchFamily="18" charset="0"/>
                        </a:rPr>
                        <a:t>第</a:t>
                      </a:r>
                      <a:r>
                        <a:rPr lang="en-US" altLang="zh-TW" sz="1800" kern="1200" dirty="0" smtClean="0">
                          <a:solidFill>
                            <a:schemeClr val="dk1"/>
                          </a:solidFill>
                          <a:effectLst/>
                          <a:latin typeface="Times New Roman" pitchFamily="18" charset="0"/>
                          <a:ea typeface="標楷體" pitchFamily="65" charset="-120"/>
                          <a:cs typeface="Times New Roman" pitchFamily="18" charset="0"/>
                        </a:rPr>
                        <a:t>3</a:t>
                      </a:r>
                      <a:r>
                        <a:rPr lang="zh-TW" altLang="zh-TW" sz="1800" kern="1200" dirty="0" smtClean="0">
                          <a:solidFill>
                            <a:schemeClr val="dk1"/>
                          </a:solidFill>
                          <a:effectLst/>
                          <a:latin typeface="Times New Roman" pitchFamily="18" charset="0"/>
                          <a:ea typeface="標楷體" pitchFamily="65" charset="-120"/>
                          <a:cs typeface="Times New Roman" pitchFamily="18" charset="0"/>
                        </a:rPr>
                        <a:t>年計畫</a:t>
                      </a:r>
                      <a:r>
                        <a:rPr lang="zh-TW" altLang="en-US" sz="1800" kern="1200" dirty="0" smtClean="0">
                          <a:solidFill>
                            <a:schemeClr val="dk1"/>
                          </a:solidFill>
                          <a:effectLst/>
                          <a:latin typeface="Times New Roman" pitchFamily="18" charset="0"/>
                          <a:ea typeface="標楷體" pitchFamily="65" charset="-120"/>
                          <a:cs typeface="Times New Roman" pitchFamily="18" charset="0"/>
                        </a:rPr>
                        <a:t>以上</a:t>
                      </a:r>
                      <a:r>
                        <a:rPr lang="en-US" altLang="zh-TW" sz="1800" kern="1200" dirty="0" smtClean="0">
                          <a:solidFill>
                            <a:schemeClr val="dk1"/>
                          </a:solidFill>
                          <a:effectLst/>
                          <a:latin typeface="Times New Roman" pitchFamily="18" charset="0"/>
                          <a:ea typeface="標楷體" pitchFamily="65" charset="-120"/>
                          <a:cs typeface="Times New Roman" pitchFamily="18" charset="0"/>
                        </a:rPr>
                        <a:t>)</a:t>
                      </a:r>
                      <a:endParaRPr lang="zh-TW" altLang="en-US" dirty="0">
                        <a:latin typeface="Times New Roman" pitchFamily="18" charset="0"/>
                        <a:ea typeface="標楷體" pitchFamily="65" charset="-120"/>
                        <a:cs typeface="Times New Roman" pitchFamily="18" charset="0"/>
                      </a:endParaRPr>
                    </a:p>
                  </a:txBody>
                  <a:tcPr anchor="ctr"/>
                </a:tc>
                <a:tc>
                  <a:txBody>
                    <a:bodyPr/>
                    <a:lstStyle/>
                    <a:p>
                      <a:pPr>
                        <a:lnSpc>
                          <a:spcPts val="2600"/>
                        </a:lnSpc>
                      </a:pPr>
                      <a:r>
                        <a:rPr lang="en-US" altLang="zh-TW" sz="1800" baseline="0" dirty="0" smtClean="0">
                          <a:latin typeface="Times New Roman" pitchFamily="18" charset="0"/>
                          <a:ea typeface="標楷體" pitchFamily="65" charset="-120"/>
                          <a:cs typeface="Times New Roman" pitchFamily="18" charset="0"/>
                        </a:rPr>
                        <a:t>20</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完成簽定土地面積比率達</a:t>
                      </a:r>
                      <a:r>
                        <a:rPr lang="en-US" altLang="zh-TW" sz="1800" baseline="0" dirty="0" smtClean="0">
                          <a:latin typeface="Times New Roman" pitchFamily="18" charset="0"/>
                          <a:ea typeface="標楷體" pitchFamily="65" charset="-120"/>
                          <a:cs typeface="Times New Roman" pitchFamily="18" charset="0"/>
                        </a:rPr>
                        <a:t>90%</a:t>
                      </a:r>
                      <a:r>
                        <a:rPr lang="zh-TW" altLang="en-US" sz="1800" baseline="0" dirty="0" smtClean="0">
                          <a:latin typeface="Times New Roman" pitchFamily="18" charset="0"/>
                          <a:ea typeface="標楷體" pitchFamily="65" charset="-120"/>
                          <a:cs typeface="Times New Roman" pitchFamily="18" charset="0"/>
                        </a:rPr>
                        <a:t>以上</a:t>
                      </a:r>
                      <a:endParaRPr lang="en-US" altLang="zh-TW" sz="1800" baseline="0" dirty="0" smtClean="0">
                        <a:latin typeface="Times New Roman" pitchFamily="18" charset="0"/>
                        <a:ea typeface="標楷體" pitchFamily="65" charset="-120"/>
                        <a:cs typeface="Times New Roman" pitchFamily="18" charset="0"/>
                      </a:endParaRPr>
                    </a:p>
                    <a:p>
                      <a:pPr>
                        <a:lnSpc>
                          <a:spcPts val="2600"/>
                        </a:lnSpc>
                      </a:pPr>
                      <a:r>
                        <a:rPr lang="en-US" altLang="zh-TW" sz="1800" baseline="0" dirty="0" smtClean="0">
                          <a:latin typeface="Times New Roman" pitchFamily="18" charset="0"/>
                          <a:ea typeface="標楷體" pitchFamily="65" charset="-120"/>
                          <a:cs typeface="Times New Roman" pitchFamily="18" charset="0"/>
                        </a:rPr>
                        <a:t>15</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完成簽定比率達 </a:t>
                      </a:r>
                      <a:r>
                        <a:rPr lang="en-US" altLang="zh-TW" sz="1800" baseline="0" dirty="0" smtClean="0">
                          <a:latin typeface="Times New Roman" pitchFamily="18" charset="0"/>
                          <a:ea typeface="標楷體" pitchFamily="65" charset="-120"/>
                          <a:cs typeface="Times New Roman" pitchFamily="18" charset="0"/>
                        </a:rPr>
                        <a:t>75~ 89%</a:t>
                      </a:r>
                    </a:p>
                    <a:p>
                      <a:pPr>
                        <a:lnSpc>
                          <a:spcPts val="2600"/>
                        </a:lnSpc>
                      </a:pPr>
                      <a:r>
                        <a:rPr lang="en-US" altLang="zh-TW" sz="1800" baseline="0" dirty="0" smtClean="0">
                          <a:latin typeface="Times New Roman" pitchFamily="18" charset="0"/>
                          <a:ea typeface="標楷體" pitchFamily="65" charset="-120"/>
                          <a:cs typeface="Times New Roman" pitchFamily="18" charset="0"/>
                        </a:rPr>
                        <a:t>  0</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完成簽定比率未滿</a:t>
                      </a:r>
                      <a:r>
                        <a:rPr lang="en-US" altLang="zh-TW" sz="1800" baseline="0" dirty="0" smtClean="0">
                          <a:latin typeface="Times New Roman" pitchFamily="18" charset="0"/>
                          <a:ea typeface="標楷體" pitchFamily="65" charset="-120"/>
                          <a:cs typeface="Times New Roman" pitchFamily="18" charset="0"/>
                        </a:rPr>
                        <a:t>75%</a:t>
                      </a:r>
                      <a:endParaRPr lang="zh-TW" altLang="en-US" sz="1800" b="1" baseline="0" dirty="0" smtClean="0">
                        <a:solidFill>
                          <a:srgbClr val="002060"/>
                        </a:solidFill>
                        <a:latin typeface="Times New Roman" pitchFamily="18" charset="0"/>
                        <a:ea typeface="標楷體" pitchFamily="65" charset="-120"/>
                        <a:cs typeface="Times New Roman" pitchFamily="18" charset="0"/>
                      </a:endParaRPr>
                    </a:p>
                    <a:p>
                      <a:endParaRPr lang="zh-TW" altLang="en-US" dirty="0">
                        <a:latin typeface="Times New Roman" pitchFamily="18" charset="0"/>
                        <a:ea typeface="標楷體" pitchFamily="65" charset="-120"/>
                        <a:cs typeface="Times New Roman" pitchFamily="18" charset="0"/>
                      </a:endParaRPr>
                    </a:p>
                  </a:txBody>
                  <a:tcPr/>
                </a:tc>
                <a:tc>
                  <a:txBody>
                    <a:bodyPr/>
                    <a:lstStyle/>
                    <a:p>
                      <a:pPr algn="ctr"/>
                      <a:r>
                        <a:rPr lang="en-US" altLang="zh-TW" dirty="0" smtClean="0">
                          <a:latin typeface="Times New Roman" pitchFamily="18" charset="0"/>
                          <a:ea typeface="標楷體" pitchFamily="65" charset="-120"/>
                          <a:cs typeface="Times New Roman" pitchFamily="18" charset="0"/>
                        </a:rPr>
                        <a:t>20</a:t>
                      </a:r>
                      <a:endParaRPr lang="zh-TW" altLang="en-US" dirty="0">
                        <a:latin typeface="Times New Roman" pitchFamily="18" charset="0"/>
                        <a:ea typeface="標楷體" pitchFamily="65" charset="-120"/>
                        <a:cs typeface="Times New Roman" pitchFamily="18" charset="0"/>
                      </a:endParaRPr>
                    </a:p>
                  </a:txBody>
                  <a:tcPr anchor="ctr"/>
                </a:tc>
                <a:tc>
                  <a:txBody>
                    <a:bodyPr/>
                    <a:lstStyle/>
                    <a:p>
                      <a:pPr algn="ctr"/>
                      <a:r>
                        <a:rPr lang="en-US" altLang="zh-TW" dirty="0" smtClean="0">
                          <a:latin typeface="Times New Roman" pitchFamily="18" charset="0"/>
                          <a:ea typeface="標楷體" pitchFamily="65" charset="-120"/>
                          <a:cs typeface="Times New Roman" pitchFamily="18" charset="0"/>
                        </a:rPr>
                        <a:t>8</a:t>
                      </a:r>
                      <a:endParaRPr lang="zh-TW" altLang="en-US" dirty="0">
                        <a:latin typeface="Times New Roman" pitchFamily="18" charset="0"/>
                        <a:ea typeface="標楷體" pitchFamily="65" charset="-120"/>
                        <a:cs typeface="Times New Roman" pitchFamily="18" charset="0"/>
                      </a:endParaRPr>
                    </a:p>
                  </a:txBody>
                  <a:tcPr anchor="ctr"/>
                </a:tc>
              </a:tr>
            </a:tbl>
          </a:graphicData>
        </a:graphic>
      </p:graphicFrame>
      <p:sp>
        <p:nvSpPr>
          <p:cNvPr id="7" name="文字方塊 6"/>
          <p:cNvSpPr txBox="1"/>
          <p:nvPr/>
        </p:nvSpPr>
        <p:spPr>
          <a:xfrm>
            <a:off x="251520" y="3140968"/>
            <a:ext cx="8648521" cy="1938992"/>
          </a:xfrm>
          <a:prstGeom prst="rect">
            <a:avLst/>
          </a:prstGeom>
          <a:noFill/>
        </p:spPr>
        <p:txBody>
          <a:bodyPr wrap="none" rtlCol="0">
            <a:spAutoFit/>
          </a:bodyPr>
          <a:lstStyle/>
          <a:p>
            <a:pPr>
              <a:lnSpc>
                <a:spcPct val="150000"/>
              </a:lnSpc>
            </a:pPr>
            <a:r>
              <a:rPr lang="zh-TW" altLang="zh-TW" sz="2000" b="1" dirty="0" smtClean="0">
                <a:latin typeface="標楷體" pitchFamily="65" charset="-120"/>
                <a:ea typeface="標楷體" pitchFamily="65" charset="-120"/>
              </a:rPr>
              <a:t>說明</a:t>
            </a:r>
            <a:r>
              <a:rPr lang="en-US" altLang="zh-TW" sz="2000" b="1" dirty="0" smtClean="0">
                <a:latin typeface="標楷體" pitchFamily="65" charset="-120"/>
                <a:ea typeface="標楷體" pitchFamily="65" charset="-120"/>
              </a:rPr>
              <a:t>:</a:t>
            </a:r>
          </a:p>
          <a:p>
            <a:pPr>
              <a:lnSpc>
                <a:spcPct val="150000"/>
              </a:lnSpc>
            </a:pPr>
            <a:r>
              <a:rPr lang="en-US" altLang="zh-TW" sz="2000" b="1" dirty="0" smtClean="0">
                <a:latin typeface="標楷體" pitchFamily="65" charset="-120"/>
                <a:ea typeface="標楷體" pitchFamily="65" charset="-120"/>
              </a:rPr>
              <a:t>1).</a:t>
            </a:r>
            <a:r>
              <a:rPr lang="zh-TW" altLang="zh-TW" sz="2000" b="1" dirty="0" smtClean="0">
                <a:latin typeface="標楷體" pitchFamily="65" charset="-120"/>
                <a:ea typeface="標楷體" pitchFamily="65" charset="-120"/>
              </a:rPr>
              <a:t>實際可耕作面積於</a:t>
            </a:r>
            <a:r>
              <a:rPr lang="en-US" altLang="zh-TW" sz="2000" b="1" dirty="0" smtClean="0">
                <a:latin typeface="標楷體" pitchFamily="65" charset="-120"/>
                <a:ea typeface="標楷體" pitchFamily="65" charset="-120"/>
              </a:rPr>
              <a:t>104.7.6</a:t>
            </a:r>
            <a:r>
              <a:rPr lang="zh-TW" altLang="zh-TW" sz="2000" b="1" dirty="0" smtClean="0">
                <a:latin typeface="標楷體" pitchFamily="65" charset="-120"/>
                <a:ea typeface="標楷體" pitchFamily="65" charset="-120"/>
              </a:rPr>
              <a:t>修正。</a:t>
            </a:r>
            <a:r>
              <a:rPr lang="zh-TW" altLang="zh-TW" sz="2000" b="1" dirty="0" smtClean="0">
                <a:solidFill>
                  <a:srgbClr val="0000CC"/>
                </a:solidFill>
                <a:latin typeface="標楷體" pitchFamily="65" charset="-120"/>
                <a:ea typeface="標楷體" pitchFamily="65" charset="-120"/>
              </a:rPr>
              <a:t>原</a:t>
            </a:r>
            <a:r>
              <a:rPr lang="en-US" altLang="zh-TW" sz="2000" b="1" dirty="0" smtClean="0">
                <a:solidFill>
                  <a:srgbClr val="0000CC"/>
                </a:solidFill>
                <a:latin typeface="標楷體" pitchFamily="65" charset="-120"/>
                <a:ea typeface="標楷體" pitchFamily="65" charset="-120"/>
              </a:rPr>
              <a:t>:324.82</a:t>
            </a:r>
            <a:r>
              <a:rPr lang="zh-TW" altLang="zh-TW" sz="2000" b="1" dirty="0" smtClean="0">
                <a:solidFill>
                  <a:srgbClr val="0000CC"/>
                </a:solidFill>
                <a:latin typeface="標楷體" pitchFamily="65" charset="-120"/>
                <a:ea typeface="標楷體" pitchFamily="65" charset="-120"/>
              </a:rPr>
              <a:t>公頃，修正後</a:t>
            </a:r>
            <a:r>
              <a:rPr lang="en-US" altLang="zh-TW" sz="2000" b="1" dirty="0" smtClean="0">
                <a:solidFill>
                  <a:srgbClr val="0000CC"/>
                </a:solidFill>
                <a:latin typeface="標楷體" pitchFamily="65" charset="-120"/>
                <a:ea typeface="標楷體" pitchFamily="65" charset="-120"/>
              </a:rPr>
              <a:t>:392.88</a:t>
            </a:r>
            <a:r>
              <a:rPr lang="zh-TW" altLang="zh-TW" sz="2000" b="1" dirty="0" smtClean="0">
                <a:solidFill>
                  <a:srgbClr val="0000CC"/>
                </a:solidFill>
                <a:latin typeface="標楷體" pitchFamily="65" charset="-120"/>
                <a:ea typeface="標楷體" pitchFamily="65" charset="-120"/>
              </a:rPr>
              <a:t>公頃。</a:t>
            </a:r>
          </a:p>
          <a:p>
            <a:pPr>
              <a:lnSpc>
                <a:spcPct val="150000"/>
              </a:lnSpc>
            </a:pPr>
            <a:r>
              <a:rPr lang="en-US" altLang="zh-TW" sz="2000" b="1" dirty="0" smtClean="0">
                <a:latin typeface="標楷體" pitchFamily="65" charset="-120"/>
                <a:ea typeface="標楷體" pitchFamily="65" charset="-120"/>
              </a:rPr>
              <a:t>2).</a:t>
            </a:r>
            <a:r>
              <a:rPr lang="zh-TW" altLang="zh-TW" sz="2000" b="1" dirty="0" smtClean="0">
                <a:latin typeface="標楷體" pitchFamily="65" charset="-120"/>
                <a:ea typeface="標楷體" pitchFamily="65" charset="-120"/>
              </a:rPr>
              <a:t>實際簽約耕作面積計算修正為簽約土地面積總和。</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修正日期</a:t>
            </a:r>
            <a:r>
              <a:rPr lang="en-US" altLang="zh-TW" sz="2000" b="1" dirty="0" smtClean="0">
                <a:latin typeface="標楷體" pitchFamily="65" charset="-120"/>
                <a:ea typeface="標楷體" pitchFamily="65" charset="-120"/>
              </a:rPr>
              <a:t>:104.8.21)</a:t>
            </a:r>
          </a:p>
          <a:p>
            <a:pPr>
              <a:lnSpc>
                <a:spcPct val="150000"/>
              </a:lnSpc>
            </a:pPr>
            <a:r>
              <a:rPr lang="en-US" altLang="zh-TW" sz="2000" b="1" dirty="0" smtClean="0">
                <a:latin typeface="標楷體" pitchFamily="65" charset="-120"/>
                <a:ea typeface="標楷體" pitchFamily="65" charset="-120"/>
              </a:rPr>
              <a:t>3).</a:t>
            </a:r>
            <a:r>
              <a:rPr lang="zh-TW" altLang="zh-TW" sz="2000" b="1" dirty="0" smtClean="0">
                <a:latin typeface="標楷體" pitchFamily="65" charset="-120"/>
                <a:ea typeface="標楷體" pitchFamily="65" charset="-120"/>
              </a:rPr>
              <a:t>今年度資訊平台簽約率目標設定皆以</a:t>
            </a:r>
            <a:r>
              <a:rPr lang="zh-TW" altLang="zh-TW" sz="2000" b="1" dirty="0" smtClean="0">
                <a:solidFill>
                  <a:srgbClr val="FF0000"/>
                </a:solidFill>
                <a:latin typeface="標楷體" pitchFamily="65" charset="-120"/>
                <a:ea typeface="標楷體" pitchFamily="65" charset="-120"/>
              </a:rPr>
              <a:t>修正前</a:t>
            </a:r>
            <a:r>
              <a:rPr lang="zh-TW" altLang="zh-TW" sz="2000" b="1" dirty="0" smtClean="0">
                <a:latin typeface="標楷體" pitchFamily="65" charset="-120"/>
                <a:ea typeface="標楷體" pitchFamily="65" charset="-120"/>
              </a:rPr>
              <a:t>為計算方式。</a:t>
            </a:r>
            <a:endParaRPr lang="zh-TW" altLang="en-US" sz="2000" b="1" dirty="0" smtClean="0">
              <a:latin typeface="標楷體" pitchFamily="65" charset="-120"/>
              <a:ea typeface="標楷體" pitchFamily="65" charset="-120"/>
            </a:endParaRPr>
          </a:p>
        </p:txBody>
      </p:sp>
      <p:sp>
        <p:nvSpPr>
          <p:cNvPr id="9" name="文字方塊 8"/>
          <p:cNvSpPr txBox="1"/>
          <p:nvPr/>
        </p:nvSpPr>
        <p:spPr>
          <a:xfrm>
            <a:off x="323528" y="5517232"/>
            <a:ext cx="8494633" cy="461665"/>
          </a:xfrm>
          <a:prstGeom prst="rect">
            <a:avLst/>
          </a:prstGeom>
          <a:noFill/>
        </p:spPr>
        <p:txBody>
          <a:bodyPr wrap="none" rtlCol="0">
            <a:spAutoFit/>
          </a:bodyPr>
          <a:lstStyle/>
          <a:p>
            <a:pPr algn="ctr"/>
            <a:r>
              <a:rPr lang="zh-TW" altLang="en-US"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本會為了提昇簽約率，請詳見五大面向的</a:t>
            </a:r>
            <a:r>
              <a:rPr lang="en-US" altLang="zh-TW"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1.2</a:t>
            </a:r>
            <a:r>
              <a:rPr lang="zh-TW" altLang="en-US"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en-US" altLang="zh-TW"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1.6</a:t>
            </a:r>
            <a:r>
              <a:rPr lang="zh-TW" altLang="en-US"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en-US" altLang="zh-TW"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1.7</a:t>
            </a:r>
            <a:r>
              <a:rPr lang="zh-TW" altLang="en-US"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en-US" altLang="zh-TW"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2.7</a:t>
            </a:r>
            <a:endParaRPr lang="zh-TW" altLang="en-US" sz="2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25934040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產銷經營</a:t>
            </a:r>
            <a:r>
              <a:rPr lang="en-US" altLang="zh-TW" sz="2800" b="1" dirty="0" smtClean="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農特</a:t>
            </a:r>
            <a:r>
              <a:rPr lang="zh-TW" altLang="en-US" sz="2800" b="1" dirty="0" smtClean="0">
                <a:latin typeface="微軟正黑體" pitchFamily="34" charset="-120"/>
                <a:ea typeface="微軟正黑體" pitchFamily="34" charset="-120"/>
              </a:rPr>
              <a:t>產品廣播宣導行銷</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展售活動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82044687"/>
              </p:ext>
            </p:extLst>
          </p:nvPr>
        </p:nvGraphicFramePr>
        <p:xfrm>
          <a:off x="251520" y="836712"/>
          <a:ext cx="8712968" cy="5599544"/>
        </p:xfrm>
        <a:graphic>
          <a:graphicData uri="http://schemas.openxmlformats.org/drawingml/2006/table">
            <a:tbl>
              <a:tblPr firstRow="1" bandRow="1">
                <a:tableStyleId>{5C22544A-7EE6-4342-B048-85BDC9FD1C3A}</a:tableStyleId>
              </a:tblPr>
              <a:tblGrid>
                <a:gridCol w="1368152"/>
                <a:gridCol w="4896544"/>
                <a:gridCol w="2448272"/>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4.</a:t>
                      </a:r>
                      <a:r>
                        <a:rPr lang="zh-TW" altLang="en-US" sz="2000" dirty="0" smtClean="0">
                          <a:solidFill>
                            <a:srgbClr val="FFFF00"/>
                          </a:solidFill>
                          <a:latin typeface="微軟正黑體" pitchFamily="34" charset="-120"/>
                          <a:ea typeface="微軟正黑體" pitchFamily="34" charset="-120"/>
                        </a:rPr>
                        <a:t>產銷經營  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3600400">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p>
                      <a:pPr algn="l">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農特產品廣播宣導行銷</a:t>
                      </a: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展售活動</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marL="0" lvl="0" algn="l" defTabSz="914400" rtl="0" eaLnBrk="1" latinLnBrk="0" hangingPunct="1"/>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香菇枇杷饗宴‧果真讚</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日期：</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104.03.28~03.29‧</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地點：台北希望廣場</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algn="l" defTabSz="914400" rtl="0" eaLnBrk="1" latinLnBrk="0" hangingPunct="1"/>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第五屆香菇評鑑展售會</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日期：</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104.08.19(</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地點：台中金典酒店</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參與長官：</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台中市長</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林佳龍市長</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立法委員</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江啟臣先生</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新社區農會 劉福榮常務監事</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新社區農會 羅文正總幹事</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algn="l" defTabSz="914400" rtl="0" eaLnBrk="1" latinLnBrk="0" hangingPunct="1"/>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大甲溪黃金五區農特產品</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日期：</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104.09.22‧</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地點：立法院康園前停車場</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參與長官：</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立法院</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王金平院長</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農委會</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陳保基主委</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立法委員</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江啟臣先生</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新社區農會 羅文正總幹事</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marL="0" lvl="0" algn="l" defTabSz="914400" rtl="0" eaLnBrk="1" latinLnBrk="0" hangingPunct="1"/>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藉由農特產品廣播宣導行銷</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展售活動活動</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提昇</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專區香菇、葡萄、枇杷、桃、花卉等產品曝光度，增加農民收益。</a:t>
                      </a:r>
                    </a:p>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透過臺中市枇杷暨農特產品展售系列活動，</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提昇</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專區內枇杷及香菇銷售收入</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本次香菇評鑑展售會場，邀請到台中市市長林佳龍先生擔任行銷大使，並搭配金典酒店名廚精緻料理，</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推廣專區安全新鮮美味乾香菇。</a:t>
                      </a:r>
                    </a:p>
                  </a:txBody>
                  <a:tcPr marL="68580" marR="68580" marT="0" marB="0"/>
                </a:tc>
              </a:tr>
            </a:tbl>
          </a:graphicData>
        </a:graphic>
      </p:graphicFrame>
      <p:pic>
        <p:nvPicPr>
          <p:cNvPr id="7" name="Picture 3" descr="F:\DCIM\113CANON\IMG_867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87270" y="3068961"/>
            <a:ext cx="1784929" cy="1119648"/>
          </a:xfrm>
          <a:prstGeom prst="rect">
            <a:avLst/>
          </a:prstGeom>
          <a:noFill/>
        </p:spPr>
      </p:pic>
      <p:pic>
        <p:nvPicPr>
          <p:cNvPr id="9" name="Picture 2" descr="https://scontent-tpe1-1.xx.fbcdn.net/hphotos-xat1/t31.0-8/12038758_1495400960753546_8190885696166602966_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5975" y="4869160"/>
            <a:ext cx="2016224" cy="1425433"/>
          </a:xfrm>
          <a:prstGeom prst="rect">
            <a:avLst/>
          </a:prstGeom>
          <a:noFill/>
        </p:spPr>
      </p:pic>
    </p:spTree>
    <p:extLst>
      <p:ext uri="{BB962C8B-B14F-4D97-AF65-F5344CB8AC3E}">
        <p14:creationId xmlns:p14="http://schemas.microsoft.com/office/powerpoint/2010/main" val="352897846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產銷經營</a:t>
            </a:r>
            <a:r>
              <a:rPr lang="en-US" altLang="zh-TW" sz="2800" b="1" dirty="0" smtClean="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農特</a:t>
            </a:r>
            <a:r>
              <a:rPr lang="zh-TW" altLang="en-US" sz="2800" b="1" dirty="0" smtClean="0">
                <a:latin typeface="微軟正黑體" pitchFamily="34" charset="-120"/>
                <a:ea typeface="微軟正黑體" pitchFamily="34" charset="-120"/>
              </a:rPr>
              <a:t>產品廣播宣導行銷</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展售活動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2513802"/>
              </p:ext>
            </p:extLst>
          </p:nvPr>
        </p:nvGraphicFramePr>
        <p:xfrm>
          <a:off x="251520" y="836712"/>
          <a:ext cx="8622702" cy="3468641"/>
        </p:xfrm>
        <a:graphic>
          <a:graphicData uri="http://schemas.openxmlformats.org/drawingml/2006/table">
            <a:tbl>
              <a:tblPr firstRow="1" bandRow="1">
                <a:tableStyleId>{5C22544A-7EE6-4342-B048-85BDC9FD1C3A}</a:tableStyleId>
              </a:tblPr>
              <a:tblGrid>
                <a:gridCol w="1368152"/>
                <a:gridCol w="3600400"/>
                <a:gridCol w="3654150"/>
              </a:tblGrid>
              <a:tr h="42153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4.</a:t>
                      </a:r>
                      <a:r>
                        <a:rPr lang="zh-TW" altLang="en-US" sz="2000" dirty="0" smtClean="0">
                          <a:solidFill>
                            <a:srgbClr val="FFFF00"/>
                          </a:solidFill>
                          <a:latin typeface="微軟正黑體" pitchFamily="34" charset="-120"/>
                          <a:ea typeface="微軟正黑體" pitchFamily="34" charset="-120"/>
                        </a:rPr>
                        <a:t>產銷經營  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442564">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2604545">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2</a:t>
                      </a:r>
                    </a:p>
                    <a:p>
                      <a:pPr algn="l">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農特產品廣播宣導行銷</a:t>
                      </a:r>
                      <a:r>
                        <a:rPr lang="en-US" altLang="zh-TW"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展售活動</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4.104</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月新社花海專區產銷班參展位，共</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27</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個攤位。</a:t>
                      </a:r>
                      <a:endParaRPr lang="zh-TW" altLang="zh-TW" sz="18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藉由花海產銷班攤位參展，有利專區產品宣傳，並藉此增加專區農民銷售通路，提高收益</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(27</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產銷班花海攤位銷售額</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800,000/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x27</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攤位</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=21,600,000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。其中菇類產銷班第</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班共同銷售金額達</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314</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萬以上</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月，為產銷班班基金增加近</a:t>
                      </a:r>
                      <a:r>
                        <a:rPr lang="en-US" altLang="zh-TW" sz="1800" b="1" kern="120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88</a:t>
                      </a:r>
                      <a:r>
                        <a:rPr lang="zh-TW" altLang="zh-TW" sz="1800" b="1" kern="120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萬</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收益。</a:t>
                      </a:r>
                      <a:endPar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pic>
        <p:nvPicPr>
          <p:cNvPr id="2050" name="Picture 2" descr="https://fbcdn-sphotos-g-a.akamaihd.net/hphotos-ak-xft1/t31.0-8/12307521_1030604683627765_5424634364713404775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80589" y="2351850"/>
            <a:ext cx="2492317" cy="186923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lh3.googleusercontent.com/-QM2ITn2OfpQ/VRj0CanHjiI/AAAAAAAAOh8/usfeNlEkid8/s958-Ic42/IMG_3821_%2525E8%2525AA%2525BF%2525E6%252595%2525B4%2525E5%2525A4%2525A7%2525E5%2525B0%25258F.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4542811"/>
            <a:ext cx="2520000" cy="1783466"/>
          </a:xfrm>
          <a:prstGeom prst="rect">
            <a:avLst/>
          </a:prstGeom>
          <a:noFill/>
        </p:spPr>
      </p:pic>
      <p:pic>
        <p:nvPicPr>
          <p:cNvPr id="12" name="Picture 4" descr="https://fbcdn-sphotos-a-a.akamaihd.net/hphotos-ak-xat1/t31.0-8/12031550_1495400924086883_838662936459829199_o.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2120" y="4509120"/>
            <a:ext cx="3024335" cy="1734234"/>
          </a:xfrm>
          <a:prstGeom prst="rect">
            <a:avLst/>
          </a:prstGeom>
          <a:noFill/>
        </p:spPr>
      </p:pic>
      <p:pic>
        <p:nvPicPr>
          <p:cNvPr id="14" name="Picture 5" descr="F:\DCIM\113CANON\IMG_863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009591" y="4511215"/>
            <a:ext cx="2570522" cy="1772577"/>
          </a:xfrm>
          <a:prstGeom prst="rect">
            <a:avLst/>
          </a:prstGeom>
          <a:noFill/>
        </p:spPr>
      </p:pic>
    </p:spTree>
    <p:extLst>
      <p:ext uri="{BB962C8B-B14F-4D97-AF65-F5344CB8AC3E}">
        <p14:creationId xmlns:p14="http://schemas.microsoft.com/office/powerpoint/2010/main" val="27379839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產銷經營</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拓展行銷通路商</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市場通路家數</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651124608"/>
              </p:ext>
            </p:extLst>
          </p:nvPr>
        </p:nvGraphicFramePr>
        <p:xfrm>
          <a:off x="251520" y="836712"/>
          <a:ext cx="8622702" cy="5325224"/>
        </p:xfrm>
        <a:graphic>
          <a:graphicData uri="http://schemas.openxmlformats.org/drawingml/2006/table">
            <a:tbl>
              <a:tblPr firstRow="1" bandRow="1">
                <a:tableStyleId>{5C22544A-7EE6-4342-B048-85BDC9FD1C3A}</a:tableStyleId>
              </a:tblPr>
              <a:tblGrid>
                <a:gridCol w="1368152"/>
                <a:gridCol w="3312368"/>
                <a:gridCol w="3942182"/>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4.</a:t>
                      </a:r>
                      <a:r>
                        <a:rPr lang="zh-TW" altLang="en-US" sz="2000" dirty="0" smtClean="0">
                          <a:solidFill>
                            <a:srgbClr val="FFFF00"/>
                          </a:solidFill>
                          <a:latin typeface="微軟正黑體" pitchFamily="34" charset="-120"/>
                          <a:ea typeface="微軟正黑體" pitchFamily="34" charset="-120"/>
                        </a:rPr>
                        <a:t>產銷經營  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2448272">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lang="en-US" altLang="zh-TW" sz="18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r>
                        <a:rPr lang="zh-TW" altLang="en-US" sz="1800" kern="1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拓展行銷通路商</a:t>
                      </a:r>
                      <a:r>
                        <a:rPr lang="en-US" altLang="zh-TW" sz="1800" kern="1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kern="1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市場通路家數</a:t>
                      </a:r>
                      <a:endPar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市場通路商依</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月銷貨收入為以下主要市場通路商：</a:t>
                      </a:r>
                    </a:p>
                    <a:p>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全聯</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主婦聯盟</a:t>
                      </a:r>
                    </a:p>
                    <a:p>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各農會通路</a:t>
                      </a:r>
                    </a:p>
                    <a:p>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中華民國農會</a:t>
                      </a:r>
                    </a:p>
                    <a:p>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中油嘉南營業</a:t>
                      </a:r>
                    </a:p>
                    <a:p>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其它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2.103</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年度市場通路商為</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131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家，今年度新增以下市場通路</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共有</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135</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家</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0" algn="l" defTabSz="914400" rtl="0" eaLnBrk="1" latinLnBrk="0" hangingPunct="1"/>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國泰資訊集團網路行銷通路</a:t>
                      </a:r>
                    </a:p>
                    <a:p>
                      <a:pPr marL="0" algn="l" defTabSz="914400" rtl="0" eaLnBrk="1" latinLnBrk="0" hangingPunct="1"/>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主婦聯盟</a:t>
                      </a:r>
                    </a:p>
                    <a:p>
                      <a:pPr marL="0" algn="l" defTabSz="914400" rtl="0" eaLnBrk="1" latinLnBrk="0" hangingPunct="1"/>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花海菇聊菇事館</a:t>
                      </a:r>
                    </a:p>
                    <a:p>
                      <a:pPr marL="0" algn="l" defTabSz="914400" rtl="0" eaLnBrk="1" latinLnBrk="0" hangingPunct="1"/>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泰安休息站</a:t>
                      </a:r>
                      <a:endParaRPr lang="zh-TW" altLang="zh-TW" sz="18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1.104</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月本會市場通路商銷貨收入及占比分別為：</a:t>
                      </a:r>
                    </a:p>
                    <a:p>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全</a:t>
                      </a:r>
                      <a:r>
                        <a:rPr lang="zh-TW" altLang="zh-TW"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聯</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$64,857,659</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(88.22%)</a:t>
                      </a:r>
                      <a:endPar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主婦聯盟</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$1,386,000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(1.89%)</a:t>
                      </a:r>
                      <a:endPar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各農會通路</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$1,667,227</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(2.27%)</a:t>
                      </a:r>
                      <a:endPar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中華民國農會</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$383,130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(0.52%)</a:t>
                      </a:r>
                      <a:endPar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中油嘉南營業</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$321,045</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(0.43%)</a:t>
                      </a:r>
                      <a:endPar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其它</a:t>
                      </a:r>
                      <a:r>
                        <a:rPr lang="zh-TW" altLang="en-US" sz="1800" kern="1200" baseline="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$4,906,225</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(6.67%)</a:t>
                      </a:r>
                      <a:endPar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en-US" altLang="zh-TW" sz="24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b="1" kern="1200" baseline="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24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總收入：</a:t>
                      </a:r>
                      <a:r>
                        <a:rPr lang="en-US" altLang="zh-TW" sz="24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$73,521,286</a:t>
                      </a:r>
                    </a:p>
                    <a:p>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2.104</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年增家的通路商透過本會採購新社專區優質生產的安全蔬果，</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增加新社專區農民的收益</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5~10%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22986167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產銷經營</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菇類產業文化活動</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189798870"/>
              </p:ext>
            </p:extLst>
          </p:nvPr>
        </p:nvGraphicFramePr>
        <p:xfrm>
          <a:off x="251520" y="836712"/>
          <a:ext cx="8622702" cy="5599544"/>
        </p:xfrm>
        <a:graphic>
          <a:graphicData uri="http://schemas.openxmlformats.org/drawingml/2006/table">
            <a:tbl>
              <a:tblPr firstRow="1" bandRow="1">
                <a:tableStyleId>{5C22544A-7EE6-4342-B048-85BDC9FD1C3A}</a:tableStyleId>
              </a:tblPr>
              <a:tblGrid>
                <a:gridCol w="1368152"/>
                <a:gridCol w="3312368"/>
                <a:gridCol w="3942182"/>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4.</a:t>
                      </a:r>
                      <a:r>
                        <a:rPr lang="zh-TW" altLang="en-US" sz="2000" dirty="0" smtClean="0">
                          <a:solidFill>
                            <a:srgbClr val="FFFF00"/>
                          </a:solidFill>
                          <a:latin typeface="微軟正黑體" pitchFamily="34" charset="-120"/>
                          <a:ea typeface="微軟正黑體" pitchFamily="34" charset="-120"/>
                        </a:rPr>
                        <a:t>產銷經營  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539864">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2448272">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p>
                    <a:p>
                      <a:pPr algn="just">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菇類產業文化活動</a:t>
                      </a:r>
                      <a:endParaRPr lang="en-US" altLang="zh-TW" sz="18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名稱：新社菇神慶典活動</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活動時間：</a:t>
                      </a:r>
                    </a:p>
                    <a:p>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104.04.29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菇神記者會</a:t>
                      </a:r>
                    </a:p>
                    <a:p>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104.05.05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菇神祭典活動</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邀請對象：</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浙江省慶元縣代表團、農業局、新社區各菇類產銷班，守望相助隊、專區執行小組</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zh-TW" sz="18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以菇神為主題，透過活動辦理，凝聚地方產業共識及向心力，並設計</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LED</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燈的菇保符，致贈守望相助隊維護夜間安全，</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提昇</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專區農作物安全性，並藉由活動推廣行銷菇類產業。</a:t>
                      </a:r>
                    </a:p>
                    <a:p>
                      <a:pPr lvl="0"/>
                      <a:endPar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pic>
        <p:nvPicPr>
          <p:cNvPr id="7" name="Picture 4"/>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083601" y="4412827"/>
            <a:ext cx="2638911" cy="1759274"/>
          </a:xfrm>
          <a:prstGeom prst="rect">
            <a:avLst/>
          </a:prstGeom>
          <a:noFill/>
          <a:ln w="9525">
            <a:noFill/>
            <a:miter lim="800000"/>
            <a:headEnd/>
            <a:tailEnd/>
          </a:ln>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347073" y="4407393"/>
            <a:ext cx="2647059" cy="1764707"/>
          </a:xfrm>
          <a:prstGeom prst="rect">
            <a:avLst/>
          </a:prstGeom>
          <a:noFill/>
          <a:ln w="9525">
            <a:noFill/>
            <a:miter lim="800000"/>
            <a:headEnd/>
            <a:tailEnd/>
          </a:ln>
        </p:spPr>
      </p:pic>
      <p:pic>
        <p:nvPicPr>
          <p:cNvPr id="9" name="Picture 6"/>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683568" y="4413205"/>
            <a:ext cx="2618296" cy="1745530"/>
          </a:xfrm>
          <a:prstGeom prst="rect">
            <a:avLst/>
          </a:prstGeom>
          <a:noFill/>
          <a:ln w="9525">
            <a:noFill/>
            <a:miter lim="800000"/>
            <a:headEnd/>
            <a:tailEnd/>
          </a:ln>
        </p:spPr>
      </p:pic>
    </p:spTree>
    <p:extLst>
      <p:ext uri="{BB962C8B-B14F-4D97-AF65-F5344CB8AC3E}">
        <p14:creationId xmlns:p14="http://schemas.microsoft.com/office/powerpoint/2010/main" val="15931694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產銷經營</a:t>
            </a:r>
            <a:r>
              <a:rPr lang="en-US" altLang="zh-TW" sz="2800" b="1" dirty="0" smtClean="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花海菇聊菇事館</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39802974"/>
              </p:ext>
            </p:extLst>
          </p:nvPr>
        </p:nvGraphicFramePr>
        <p:xfrm>
          <a:off x="251518" y="836712"/>
          <a:ext cx="8784977" cy="5544616"/>
        </p:xfrm>
        <a:graphic>
          <a:graphicData uri="http://schemas.openxmlformats.org/drawingml/2006/table">
            <a:tbl>
              <a:tblPr firstRow="1" bandRow="1">
                <a:tableStyleId>{5C22544A-7EE6-4342-B048-85BDC9FD1C3A}</a:tableStyleId>
              </a:tblPr>
              <a:tblGrid>
                <a:gridCol w="1173811"/>
                <a:gridCol w="3594794"/>
                <a:gridCol w="4016372"/>
              </a:tblGrid>
              <a:tr h="45482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4.</a:t>
                      </a:r>
                      <a:r>
                        <a:rPr lang="zh-TW" altLang="en-US" sz="2000" dirty="0" smtClean="0">
                          <a:solidFill>
                            <a:srgbClr val="FFFF00"/>
                          </a:solidFill>
                          <a:latin typeface="微軟正黑體" pitchFamily="34" charset="-120"/>
                          <a:ea typeface="微軟正黑體" pitchFamily="34" charset="-120"/>
                        </a:rPr>
                        <a:t>產銷經營  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434799">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654994">
                <a:tc>
                  <a:txBody>
                    <a:bodyPr/>
                    <a:lstStyle/>
                    <a:p>
                      <a:pPr algn="l">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a:t>
                      </a:r>
                      <a:endParaRPr lang="en-US" altLang="zh-TW" sz="18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l">
                        <a:lnSpc>
                          <a:spcPts val="2400"/>
                        </a:lnSpc>
                        <a:spcAft>
                          <a:spcPts val="0"/>
                        </a:spcAft>
                      </a:pPr>
                      <a:r>
                        <a:rPr lang="zh-TW" altLang="en-US" sz="1800" kern="1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花海菇聊菇事館</a:t>
                      </a:r>
                      <a:endPar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本會位於</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台中市大坑的花海菇聊菇事館於</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104</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02</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日正式開幕啟用。</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參與人員：</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新社區長</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劉孟富先生</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立法委員</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江啟臣先生</a:t>
                      </a:r>
                    </a:p>
                    <a:p>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新社區農會 劉建灼理事長</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新社區農會 劉福榮常務監事</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新社區農會 羅文正總幹事</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新社區農會 各菇類產銷班</a:t>
                      </a:r>
                      <a:endParaRPr lang="zh-TW" altLang="zh-TW" sz="18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lvl="0"/>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透過本會花海菇聊菇事館的開幕，</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建置銷售平台，提高專區農產品曝光度，也增加專區市場通路，創造更高的營業銷貨額。</a:t>
                      </a:r>
                      <a:endPar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pic>
        <p:nvPicPr>
          <p:cNvPr id="7" name="Picture 5" descr="F:\11.02菇聊開幕照\IMG_666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55247" y="3284984"/>
            <a:ext cx="4428492" cy="2952328"/>
          </a:xfrm>
          <a:prstGeom prst="rect">
            <a:avLst/>
          </a:prstGeom>
          <a:noFill/>
        </p:spPr>
      </p:pic>
      <p:pic>
        <p:nvPicPr>
          <p:cNvPr id="8" name="Picture 9" descr="https://scontent-tpe1-1.xx.fbcdn.net/hphotos-xap1/v/t1.0-9/12143312_432458216963636_4518292921286307357_n.jpg?oh=c1cc873569650e3833f8c4bd02728728&amp;oe=56AF268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75656" y="4531859"/>
            <a:ext cx="2880320" cy="1705453"/>
          </a:xfrm>
          <a:prstGeom prst="rect">
            <a:avLst/>
          </a:prstGeom>
          <a:noFill/>
        </p:spPr>
      </p:pic>
    </p:spTree>
    <p:extLst>
      <p:ext uri="{BB962C8B-B14F-4D97-AF65-F5344CB8AC3E}">
        <p14:creationId xmlns:p14="http://schemas.microsoft.com/office/powerpoint/2010/main" val="203833432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產銷經營</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新社高中在地安全食材</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154824820"/>
              </p:ext>
            </p:extLst>
          </p:nvPr>
        </p:nvGraphicFramePr>
        <p:xfrm>
          <a:off x="251520" y="836712"/>
          <a:ext cx="8784976" cy="5544616"/>
        </p:xfrm>
        <a:graphic>
          <a:graphicData uri="http://schemas.openxmlformats.org/drawingml/2006/table">
            <a:tbl>
              <a:tblPr firstRow="1" bandRow="1">
                <a:tableStyleId>{5C22544A-7EE6-4342-B048-85BDC9FD1C3A}</a:tableStyleId>
              </a:tblPr>
              <a:tblGrid>
                <a:gridCol w="1393900"/>
                <a:gridCol w="3070596"/>
                <a:gridCol w="4320480"/>
              </a:tblGrid>
              <a:tr h="54592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4.</a:t>
                      </a:r>
                      <a:r>
                        <a:rPr lang="zh-TW" altLang="en-US" sz="2000" dirty="0" smtClean="0">
                          <a:solidFill>
                            <a:srgbClr val="FFFF00"/>
                          </a:solidFill>
                          <a:latin typeface="微軟正黑體" pitchFamily="34" charset="-120"/>
                          <a:ea typeface="微軟正黑體" pitchFamily="34" charset="-120"/>
                        </a:rPr>
                        <a:t>產銷經營  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580781">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417914">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6</a:t>
                      </a:r>
                      <a:endParaRPr lang="en-US" altLang="zh-TW" sz="18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新社高中在地安全食材</a:t>
                      </a:r>
                      <a:endPar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marL="0" algn="l" defTabSz="914400" rtl="0" eaLnBrk="1" latinLnBrk="0" hangingPunct="1"/>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每週五由農會中衛平台負責農藥快篩及供應，確保安全及品質。</a:t>
                      </a:r>
                      <a:endParaRPr lang="zh-TW" altLang="zh-TW" sz="18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r>
                        <a:rPr lang="en-US" altLang="zh-TW" sz="1800" b="0"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落實地產地消之在地安全食材</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，增加專區水果類的銷售通路。</a:t>
                      </a:r>
                    </a:p>
                    <a:p>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提昇農會形象百分百</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成為每週五學生最期待之水果。</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pic>
        <p:nvPicPr>
          <p:cNvPr id="7" name="Picture 2" descr="C:\Users\Microsoft\Pictures\農藥殘留\IMG_786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79712" y="2917524"/>
            <a:ext cx="2445967" cy="3261290"/>
          </a:xfrm>
          <a:prstGeom prst="rect">
            <a:avLst/>
          </a:prstGeom>
          <a:noFill/>
        </p:spPr>
      </p:pic>
      <p:pic>
        <p:nvPicPr>
          <p:cNvPr id="8"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1005" y="3187261"/>
            <a:ext cx="4053217" cy="2721817"/>
          </a:xfrm>
          <a:prstGeom prst="rect">
            <a:avLst/>
          </a:prstGeom>
          <a:noFill/>
          <a:ln w="9525">
            <a:noFill/>
            <a:miter lim="800000"/>
            <a:headEnd/>
            <a:tailEnd/>
          </a:ln>
        </p:spPr>
      </p:pic>
    </p:spTree>
    <p:extLst>
      <p:ext uri="{BB962C8B-B14F-4D97-AF65-F5344CB8AC3E}">
        <p14:creationId xmlns:p14="http://schemas.microsoft.com/office/powerpoint/2010/main" val="3012872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產銷經營</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通路策略聯盟合作</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533772047"/>
              </p:ext>
            </p:extLst>
          </p:nvPr>
        </p:nvGraphicFramePr>
        <p:xfrm>
          <a:off x="251520" y="836713"/>
          <a:ext cx="8712968" cy="5544616"/>
        </p:xfrm>
        <a:graphic>
          <a:graphicData uri="http://schemas.openxmlformats.org/drawingml/2006/table">
            <a:tbl>
              <a:tblPr firstRow="1" bandRow="1">
                <a:tableStyleId>{5C22544A-7EE6-4342-B048-85BDC9FD1C3A}</a:tableStyleId>
              </a:tblPr>
              <a:tblGrid>
                <a:gridCol w="1224136"/>
                <a:gridCol w="4536504"/>
                <a:gridCol w="2952328"/>
              </a:tblGrid>
              <a:tr h="481019">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4.</a:t>
                      </a:r>
                      <a:r>
                        <a:rPr lang="zh-TW" altLang="en-US" sz="2000" dirty="0" smtClean="0">
                          <a:solidFill>
                            <a:srgbClr val="FFFF00"/>
                          </a:solidFill>
                          <a:latin typeface="微軟正黑體" pitchFamily="34" charset="-120"/>
                          <a:ea typeface="微軟正黑體" pitchFamily="34" charset="-120"/>
                        </a:rPr>
                        <a:t>產銷經營  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444017">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619580">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lang="en-US" altLang="zh-TW" sz="18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just">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通路策略聯盟合作</a:t>
                      </a:r>
                      <a:endPar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策略聯盟為整合台中市各區農會產品，</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藉由本會平台，供應通路商，增加其他農會行銷通路，建立彼此夥伴合作模式。</a:t>
                      </a:r>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日期：</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104.04.20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合作農會：龍井區農會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合作作物：西瓜</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人數：</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人</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地點：龍井區農會</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內容：</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5/5</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起於全聯通路開始販售。</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日期：</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104.07.09 (</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合作農會：外埔區農會</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洽談中</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p>
                    <a:p>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合作作物：火龍果</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人數：</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人</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地點：外埔區農會</a:t>
                      </a:r>
                      <a:endPar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日期：</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104.09.23(</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合作農會：三星地區農會</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洽談中</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p>
                    <a:p>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合作作物：青蔥</a:t>
                      </a:r>
                    </a:p>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人數：</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人</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地點：新社區農會</a:t>
                      </a:r>
                      <a:endParaRPr lang="zh-TW" altLang="zh-TW" sz="18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增加本會供應通路品項，</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降低固定成本</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，協助轄區各農會專區的優質產品，</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藉由本會通路上架全聯社，創造雙贏。</a:t>
                      </a:r>
                      <a:endPar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pic>
        <p:nvPicPr>
          <p:cNvPr id="9" name="圖片 8" descr="S__21299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64089" y="3186229"/>
            <a:ext cx="2592287" cy="1943926"/>
          </a:xfrm>
          <a:prstGeom prst="rect">
            <a:avLst/>
          </a:prstGeom>
        </p:spPr>
      </p:pic>
      <p:pic>
        <p:nvPicPr>
          <p:cNvPr id="8" name="圖片 7" descr="https://lh3.googleusercontent.com/-EyJe9FT3ikM/VZ92jcng5UI/AAAAAAAARp0/kMyTFDUIiEQ/s960-Ic42/11178646_10200357587418686_781106919_n.jp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4168" y="4469645"/>
            <a:ext cx="2763189" cy="1833976"/>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33523920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產銷經營</a:t>
            </a:r>
            <a:r>
              <a:rPr lang="en-US" altLang="zh-TW" sz="2800" b="1" dirty="0" smtClean="0">
                <a:latin typeface="微軟正黑體" pitchFamily="34" charset="-120"/>
                <a:ea typeface="微軟正黑體" pitchFamily="34" charset="-120"/>
              </a:rPr>
              <a:t>-</a:t>
            </a:r>
            <a:r>
              <a:rPr lang="zh-TW" altLang="en-US" sz="2800" b="1" dirty="0">
                <a:latin typeface="微軟正黑體" pitchFamily="34" charset="-120"/>
                <a:ea typeface="微軟正黑體" pitchFamily="34" charset="-120"/>
              </a:rPr>
              <a:t>農產品分級包裝及出貨品質</a:t>
            </a:r>
            <a:r>
              <a:rPr lang="zh-TW" altLang="en-US" sz="2800" b="1" dirty="0" smtClean="0">
                <a:latin typeface="微軟正黑體" pitchFamily="34" charset="-120"/>
                <a:ea typeface="微軟正黑體" pitchFamily="34" charset="-120"/>
              </a:rPr>
              <a:t>檢驗</a:t>
            </a:r>
            <a:endParaRPr lang="en-US" altLang="zh-TW" sz="2800" b="1"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035920199"/>
              </p:ext>
            </p:extLst>
          </p:nvPr>
        </p:nvGraphicFramePr>
        <p:xfrm>
          <a:off x="251520" y="836713"/>
          <a:ext cx="8622702" cy="5446547"/>
        </p:xfrm>
        <a:graphic>
          <a:graphicData uri="http://schemas.openxmlformats.org/drawingml/2006/table">
            <a:tbl>
              <a:tblPr firstRow="1" bandRow="1">
                <a:tableStyleId>{5C22544A-7EE6-4342-B048-85BDC9FD1C3A}</a:tableStyleId>
              </a:tblPr>
              <a:tblGrid>
                <a:gridCol w="1368152"/>
                <a:gridCol w="2880320"/>
                <a:gridCol w="4374230"/>
              </a:tblGrid>
              <a:tr h="34842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4.</a:t>
                      </a:r>
                      <a:r>
                        <a:rPr lang="zh-TW" altLang="en-US" sz="2000" dirty="0" smtClean="0">
                          <a:solidFill>
                            <a:srgbClr val="FFFF00"/>
                          </a:solidFill>
                          <a:latin typeface="微軟正黑體" pitchFamily="34" charset="-120"/>
                          <a:ea typeface="微軟正黑體" pitchFamily="34" charset="-120"/>
                        </a:rPr>
                        <a:t>產銷經營  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386867">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521293">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8</a:t>
                      </a:r>
                      <a:endParaRPr lang="en-US" altLang="zh-TW" sz="18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農產品分級包裝及出貨品質檢驗</a:t>
                      </a:r>
                      <a:endPar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lvl="0"/>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農會向專區農民收購農產品，如香菇、葡萄等，</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進行產品分級加工包裝、出貨前安全檢驗至銷售。</a:t>
                      </a:r>
                      <a:endParaRPr lang="zh-TW" altLang="zh-TW" sz="18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農會訂定香菇</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個級數、葡萄</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個級數、枇杷兩個級數的分裝等級，並以農藥檢驗及金屬檢測為進、出貨檢驗標準，並以明確的包裝說明，增加消費者對專區產品的認識，也因</a:t>
                      </a:r>
                    </a:p>
                    <a:p>
                      <a:pPr marL="0" algn="l" defTabSz="914400" rtl="0" eaLnBrk="1" latinLnBrk="0" hangingPunct="1"/>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產品經分級加工包裝後，</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提昇</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產品本身的銷售價格，實際案例如下</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algn="l" defTabSz="914400" rtl="0" eaLnBrk="1" latinLnBrk="0" hangingPunct="1"/>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農會</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產品在</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全聯價格</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大 菇</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415</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(150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克</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鈕扣菇</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245</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克</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0" algn="l" defTabSz="914400" rtl="0" eaLnBrk="1" latinLnBrk="0" hangingPunct="1"/>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一般農戶售價</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大菇</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288</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(150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克</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鈕扣菇</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158</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元</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克</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0" algn="l" defTabSz="914400" rtl="0" eaLnBrk="1" latinLnBrk="0" hangingPunct="1"/>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lvl="0" algn="l" defTabSz="914400" rtl="0" eaLnBrk="1" latinLnBrk="0" hangingPunct="1"/>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效益</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endPar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algn="l" defTabSz="914400" rtl="0" eaLnBrk="1" latinLnBrk="0" hangingPunct="1"/>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大菇</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每公斤增加</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500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元</a:t>
                      </a:r>
                    </a:p>
                    <a:p>
                      <a:pPr marL="0" algn="l" defTabSz="914400" rtl="0" eaLnBrk="1" latinLnBrk="0" hangingPunct="1"/>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鈕扣菇：每公斤增加</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700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元</a:t>
                      </a:r>
                    </a:p>
                    <a:p>
                      <a:pPr marL="0" algn="l" defTabSz="914400" rtl="0" eaLnBrk="1" latinLnBrk="0" hangingPunct="1"/>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增加農會總收益，提高農業推廣經費，回饋農民約</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50%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pic>
        <p:nvPicPr>
          <p:cNvPr id="7" name="圖片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95536" y="3068960"/>
            <a:ext cx="2710148" cy="2188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圖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1273" y="4437112"/>
            <a:ext cx="3077090" cy="1919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25303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產銷經營</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核心產業契作面積與生產</a:t>
            </a:r>
            <a:endParaRPr lang="en-US" altLang="zh-TW" sz="2800" b="1"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317004886"/>
              </p:ext>
            </p:extLst>
          </p:nvPr>
        </p:nvGraphicFramePr>
        <p:xfrm>
          <a:off x="251520" y="836713"/>
          <a:ext cx="8622702" cy="5544616"/>
        </p:xfrm>
        <a:graphic>
          <a:graphicData uri="http://schemas.openxmlformats.org/drawingml/2006/table">
            <a:tbl>
              <a:tblPr firstRow="1" bandRow="1">
                <a:tableStyleId>{5C22544A-7EE6-4342-B048-85BDC9FD1C3A}</a:tableStyleId>
              </a:tblPr>
              <a:tblGrid>
                <a:gridCol w="1368152"/>
                <a:gridCol w="4752528"/>
                <a:gridCol w="2502022"/>
              </a:tblGrid>
              <a:tr h="414184">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4.</a:t>
                      </a:r>
                      <a:r>
                        <a:rPr lang="zh-TW" altLang="en-US" sz="2000" dirty="0" smtClean="0">
                          <a:solidFill>
                            <a:srgbClr val="FFFF00"/>
                          </a:solidFill>
                          <a:latin typeface="微軟正黑體" pitchFamily="34" charset="-120"/>
                          <a:ea typeface="微軟正黑體" pitchFamily="34" charset="-120"/>
                        </a:rPr>
                        <a:t>產銷經營  配分</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15</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404387">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726045">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en-US" altLang="zh-TW" sz="18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核心產業契作面積與生產</a:t>
                      </a:r>
                      <a:endParaRPr 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lvl="0"/>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第一專區：</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核心產業</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香菇及葡葡</a:t>
                      </a:r>
                    </a:p>
                    <a:p>
                      <a:pPr lvl="0"/>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契作人數</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香菇</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人</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葡萄：</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人</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總計：</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人</a:t>
                      </a:r>
                    </a:p>
                    <a:p>
                      <a:pPr lvl="0"/>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契作面積</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香菇：</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1.95</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公頃</a:t>
                      </a:r>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面積：</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3.67</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公頃</a:t>
                      </a:r>
                    </a:p>
                    <a:p>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總計：</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5.62</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第二專區：</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核心產業</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香菇</a:t>
                      </a:r>
                    </a:p>
                    <a:p>
                      <a:pPr lvl="0"/>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契作</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總</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人數</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香菇</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人</a:t>
                      </a:r>
                    </a:p>
                    <a:p>
                      <a:pPr marL="0" lvl="0" algn="l" defTabSz="914400" rtl="0" eaLnBrk="1" latinLnBrk="0" hangingPunct="1"/>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契作</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總</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面積</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香菇：</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6.48</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r>
                        <a:rPr lang="zh-TW" altLang="en-US"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第三專區：</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核心產業</a:t>
                      </a:r>
                      <a:r>
                        <a:rPr lang="en-US"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香菇</a:t>
                      </a:r>
                    </a:p>
                    <a:p>
                      <a:pPr lvl="0"/>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契作</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總</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人數</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香菇</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人</a:t>
                      </a:r>
                    </a:p>
                    <a:p>
                      <a:pPr lvl="0"/>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契作</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總</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面積</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香菇：</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10.15</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lvl="0"/>
                      <a:endPar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zh-TW" sz="18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r>
                        <a:rPr lang="zh-TW" altLang="zh-TW" sz="18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香菇核心產業營運收入，截至</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月份統計共有</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6,116</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萬元，超出本會預估的</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5,650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萬元</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增加</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8.2%)</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r>
            </a:tbl>
          </a:graphicData>
        </a:graphic>
      </p:graphicFrame>
      <p:pic>
        <p:nvPicPr>
          <p:cNvPr id="7" name="Picture 4" descr="C:\Users\Microsoft\Desktop\團驗菇農生活照\5.吳宏勝\DSC_130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9428" y="4496835"/>
            <a:ext cx="2389609" cy="1792207"/>
          </a:xfrm>
          <a:prstGeom prst="rect">
            <a:avLst/>
          </a:prstGeom>
          <a:noFill/>
        </p:spPr>
      </p:pic>
      <p:pic>
        <p:nvPicPr>
          <p:cNvPr id="1026" name="Picture 2" descr="https://lh3.googleusercontent.com/-rM0cPV4e-J0/VPVo3k0O0QI/AAAAAAAAMbw/qi7X4I6hR7k/s1280-Ic42/0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39038" y="4500873"/>
            <a:ext cx="2418426" cy="17881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3.googleusercontent.com/-SgSH4cSJBE8/VPVhW5008tI/AAAAAAAAMX4/o4R8vLVVqyE/s912-Ic42/DSC_132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57464" y="4516786"/>
            <a:ext cx="2363008" cy="1772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9318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友善環境</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果實蠅密度監測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876670446"/>
              </p:ext>
            </p:extLst>
          </p:nvPr>
        </p:nvGraphicFramePr>
        <p:xfrm>
          <a:off x="179512" y="1124744"/>
          <a:ext cx="8784977" cy="5364088"/>
        </p:xfrm>
        <a:graphic>
          <a:graphicData uri="http://schemas.openxmlformats.org/drawingml/2006/table">
            <a:tbl>
              <a:tblPr firstRow="1" bandRow="1">
                <a:tableStyleId>{5C22544A-7EE6-4342-B048-85BDC9FD1C3A}</a:tableStyleId>
              </a:tblPr>
              <a:tblGrid>
                <a:gridCol w="1254997"/>
                <a:gridCol w="4946164"/>
                <a:gridCol w="2583816"/>
              </a:tblGrid>
              <a:tr h="370840">
                <a:tc gridSpan="3">
                  <a:txBody>
                    <a:bodyPr/>
                    <a:lstStyle/>
                    <a:p>
                      <a:r>
                        <a:rPr lang="en-US" altLang="zh-TW" sz="2000" dirty="0" smtClean="0">
                          <a:solidFill>
                            <a:srgbClr val="FFFF00"/>
                          </a:solidFill>
                          <a:latin typeface="微軟正黑體" pitchFamily="34" charset="-120"/>
                          <a:ea typeface="微軟正黑體" pitchFamily="34" charset="-120"/>
                        </a:rPr>
                        <a:t>5.</a:t>
                      </a:r>
                      <a:r>
                        <a:rPr lang="zh-TW" altLang="en-US" sz="2000" dirty="0" smtClean="0">
                          <a:solidFill>
                            <a:srgbClr val="FFFF00"/>
                          </a:solidFill>
                          <a:latin typeface="微軟正黑體" pitchFamily="34" charset="-120"/>
                          <a:ea typeface="微軟正黑體" pitchFamily="34" charset="-120"/>
                        </a:rPr>
                        <a:t>友善環境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395848">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370840">
                <a:tc>
                  <a:txBody>
                    <a:bodyPr/>
                    <a:lstStyle/>
                    <a:p>
                      <a:pPr algn="l">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a:t>
                      </a: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果實蠅密度監測</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lvl="0">
                        <a:lnSpc>
                          <a:spcPts val="2400"/>
                        </a:lnSpc>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1.103</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年開始於各專區設有果實蠅密度監測，並定期每月換藥及每</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10</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天計算蟲數以了解果實蠅危害情形，並由農民協助每個月更換毒餌。</a:t>
                      </a:r>
                      <a:endParaRPr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lvl="0">
                        <a:lnSpc>
                          <a:spcPts val="2400"/>
                        </a:lnSpc>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第一</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專區</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密度監測時間：</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a:lnSpc>
                          <a:spcPts val="2400"/>
                        </a:lnSpc>
                      </a:pP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密度監測點：</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個</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密度監測面積：</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2.21</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公頃</a:t>
                      </a:r>
                    </a:p>
                    <a:p>
                      <a:pPr>
                        <a:lnSpc>
                          <a:spcPts val="2400"/>
                        </a:lnSpc>
                      </a:pP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密度監測地段</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(GPS</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定位</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大南段</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大南小段</a:t>
                      </a:r>
                      <a:endParaRPr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a:lnSpc>
                          <a:spcPts val="2400"/>
                        </a:lnSpc>
                      </a:pP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  協助監測人</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謝長志</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蔬菜產銷班第</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1</a:t>
                      </a: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班</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p>
                    <a:p>
                      <a:pPr lvl="0">
                        <a:lnSpc>
                          <a:spcPts val="2400"/>
                        </a:lnSpc>
                      </a:pPr>
                      <a:r>
                        <a:rPr lang="zh-TW" altLang="en-US" sz="1750" b="1" kern="120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二專</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區</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密度監測時間：</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400"/>
                        </a:lnSpc>
                      </a:pP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密度監測點：</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個</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密度監測面積：</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0.56</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公頃</a:t>
                      </a:r>
                    </a:p>
                    <a:p>
                      <a:pPr>
                        <a:lnSpc>
                          <a:spcPts val="2400"/>
                        </a:lnSpc>
                      </a:pP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密度監測地段</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(GPS</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定位</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馬力埔小</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段</a:t>
                      </a:r>
                    </a:p>
                    <a:p>
                      <a:pPr>
                        <a:lnSpc>
                          <a:spcPts val="2400"/>
                        </a:lnSpc>
                      </a:pP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協助監測人：</a:t>
                      </a: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張大鴻</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葡萄</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產銷班第</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70</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班</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p>
                    <a:p>
                      <a:pPr lvl="0">
                        <a:lnSpc>
                          <a:spcPts val="2400"/>
                        </a:lnSpc>
                      </a:pPr>
                      <a:r>
                        <a:rPr lang="zh-TW" altLang="en-US" sz="1800" b="1" kern="120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第三專區</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密度監測時間：</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400"/>
                        </a:lnSpc>
                      </a:pP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密度監測點：</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個</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密度監測面積：</a:t>
                      </a:r>
                      <a:r>
                        <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1.41</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公頃</a:t>
                      </a:r>
                      <a:endPar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400"/>
                        </a:lnSpc>
                      </a:pP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密度監測地段</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(GPS</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定位</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七分段</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水井子段</a:t>
                      </a:r>
                      <a:endParaRPr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2400"/>
                        </a:lnSpc>
                        <a:spcBef>
                          <a:spcPts val="0"/>
                        </a:spcBef>
                        <a:spcAft>
                          <a:spcPts val="0"/>
                        </a:spcAft>
                        <a:buClrTx/>
                        <a:buSzTx/>
                        <a:buFontTx/>
                        <a:buNone/>
                        <a:tabLst/>
                        <a:defRPr/>
                      </a:pP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協助監測人：計畫員</a:t>
                      </a:r>
                    </a:p>
                  </a:txBody>
                  <a:tcPr marL="68580" marR="68580" marT="0" marB="0" anchor="ctr"/>
                </a:tc>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1800" b="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800" b="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長期觀察所得到的記錄，用來</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做為防治果實蠅蟲害之依據，以達降低專區內農民生產損害之成效</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，並為農業試驗所進行地區性危害風險分析之資料與數據。</a:t>
                      </a:r>
                      <a:endParaRPr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lvl="0">
                        <a:lnSpc>
                          <a:spcPts val="2400"/>
                        </a:lnSpc>
                      </a:pPr>
                      <a:endParaRPr lang="zh-TW"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txBody>
                  <a:tcPr marL="68580" marR="68580" marT="0" marB="0"/>
                </a:tc>
              </a:tr>
            </a:tbl>
          </a:graphicData>
        </a:graphic>
      </p:graphicFrame>
      <p:sp>
        <p:nvSpPr>
          <p:cNvPr id="8" name="矩形 7"/>
          <p:cNvSpPr/>
          <p:nvPr/>
        </p:nvSpPr>
        <p:spPr>
          <a:xfrm>
            <a:off x="185191" y="692696"/>
            <a:ext cx="4544835" cy="400110"/>
          </a:xfrm>
          <a:prstGeom prst="rect">
            <a:avLst/>
          </a:prstGeom>
        </p:spPr>
        <p:txBody>
          <a:bodyPr wrap="none">
            <a:spAutoFit/>
          </a:bodyPr>
          <a:lstStyle/>
          <a:p>
            <a:pPr algn="ctr"/>
            <a:r>
              <a:rPr lang="zh-TW" altLang="en-US" sz="2000" b="1" dirty="0" smtClean="0">
                <a:solidFill>
                  <a:srgbClr val="0000CC"/>
                </a:solidFill>
                <a:latin typeface="標楷體" pitchFamily="65" charset="-120"/>
                <a:ea typeface="標楷體" pitchFamily="65" charset="-120"/>
              </a:rPr>
              <a:t>第一、二、三專區，自評分數都為</a:t>
            </a:r>
            <a:r>
              <a:rPr lang="en-US" altLang="zh-TW" sz="2000" b="1" dirty="0" smtClean="0">
                <a:solidFill>
                  <a:srgbClr val="0000CC"/>
                </a:solidFill>
                <a:latin typeface="標楷體" pitchFamily="65" charset="-120"/>
                <a:ea typeface="標楷體" pitchFamily="65" charset="-120"/>
              </a:rPr>
              <a:t>20</a:t>
            </a:r>
            <a:r>
              <a:rPr lang="zh-TW" altLang="en-US" sz="2000" b="1" dirty="0" smtClean="0">
                <a:solidFill>
                  <a:srgbClr val="0000CC"/>
                </a:solidFill>
                <a:latin typeface="標楷體" pitchFamily="65" charset="-120"/>
                <a:ea typeface="標楷體" pitchFamily="65" charset="-120"/>
              </a:rPr>
              <a:t>分</a:t>
            </a:r>
          </a:p>
        </p:txBody>
      </p:sp>
      <p:pic>
        <p:nvPicPr>
          <p:cNvPr id="9" name="圖片 8"/>
          <p:cNvPicPr preferRelativeResize="0">
            <a:picLocks/>
          </p:cNvPicPr>
          <p:nvPr/>
        </p:nvPicPr>
        <p:blipFill>
          <a:blip r:embed="rId2" cstate="email">
            <a:extLst>
              <a:ext uri="{28A0092B-C50C-407E-A947-70E740481C1C}">
                <a14:useLocalDpi xmlns:a14="http://schemas.microsoft.com/office/drawing/2010/main"/>
              </a:ext>
            </a:extLst>
          </a:blip>
          <a:stretch>
            <a:fillRect/>
          </a:stretch>
        </p:blipFill>
        <p:spPr>
          <a:xfrm>
            <a:off x="6804248" y="4149080"/>
            <a:ext cx="1584176" cy="2242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4051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關鍵績效指標</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公 約 簽 定 率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第二專區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26024284"/>
              </p:ext>
            </p:extLst>
          </p:nvPr>
        </p:nvGraphicFramePr>
        <p:xfrm>
          <a:off x="251520" y="836712"/>
          <a:ext cx="8640960" cy="2220456"/>
        </p:xfrm>
        <a:graphic>
          <a:graphicData uri="http://schemas.openxmlformats.org/drawingml/2006/table">
            <a:tbl>
              <a:tblPr firstRow="1" bandRow="1">
                <a:tableStyleId>{5C22544A-7EE6-4342-B048-85BDC9FD1C3A}</a:tableStyleId>
              </a:tblPr>
              <a:tblGrid>
                <a:gridCol w="1944216"/>
                <a:gridCol w="5256584"/>
                <a:gridCol w="720080"/>
                <a:gridCol w="720080"/>
              </a:tblGrid>
              <a:tr h="370840">
                <a:tc gridSpan="4">
                  <a:txBody>
                    <a:bodyPr/>
                    <a:lstStyle/>
                    <a:p>
                      <a:r>
                        <a:rPr lang="en-US" altLang="zh-TW" sz="2000" dirty="0" smtClean="0">
                          <a:solidFill>
                            <a:srgbClr val="FFFF00"/>
                          </a:solidFill>
                          <a:latin typeface="微軟正黑體" pitchFamily="34" charset="-120"/>
                          <a:ea typeface="微軟正黑體" pitchFamily="34" charset="-120"/>
                        </a:rPr>
                        <a:t>1.</a:t>
                      </a:r>
                      <a:r>
                        <a:rPr lang="zh-TW" altLang="en-US" sz="2000" dirty="0" smtClean="0">
                          <a:solidFill>
                            <a:srgbClr val="FFFF00"/>
                          </a:solidFill>
                          <a:latin typeface="微軟正黑體" pitchFamily="34" charset="-120"/>
                          <a:ea typeface="微軟正黑體" pitchFamily="34" charset="-120"/>
                        </a:rPr>
                        <a:t>公約簽定率</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67856">
                <a:tc>
                  <a:txBody>
                    <a:bodyPr/>
                    <a:lstStyle/>
                    <a:p>
                      <a:pPr algn="ctr"/>
                      <a:r>
                        <a:rPr lang="zh-TW" altLang="en-US" dirty="0" smtClean="0">
                          <a:latin typeface="微軟正黑體" panose="020B0604030504040204" pitchFamily="34" charset="-120"/>
                          <a:ea typeface="微軟正黑體" panose="020B0604030504040204" pitchFamily="34" charset="-120"/>
                          <a:cs typeface="Times New Roman" pitchFamily="18" charset="0"/>
                        </a:rPr>
                        <a:t>評鑑項目</a:t>
                      </a:r>
                      <a:endParaRPr lang="zh-TW" altLang="en-US" dirty="0">
                        <a:latin typeface="微軟正黑體" panose="020B0604030504040204" pitchFamily="34" charset="-120"/>
                        <a:ea typeface="微軟正黑體" panose="020B0604030504040204" pitchFamily="34" charset="-120"/>
                        <a:cs typeface="Times New Roman" pitchFamily="18" charset="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cs typeface="Times New Roman" pitchFamily="18" charset="0"/>
                        </a:rPr>
                        <a:t>評分方式</a:t>
                      </a:r>
                      <a:endParaRPr lang="zh-TW" altLang="en-US" dirty="0">
                        <a:latin typeface="微軟正黑體" panose="020B0604030504040204" pitchFamily="34" charset="-120"/>
                        <a:ea typeface="微軟正黑體" panose="020B0604030504040204" pitchFamily="34" charset="-120"/>
                        <a:cs typeface="Times New Roman" pitchFamily="18" charset="0"/>
                      </a:endParaRPr>
                    </a:p>
                  </a:txBody>
                  <a:tcPr anchor="ctr"/>
                </a:tc>
                <a:tc>
                  <a:txBody>
                    <a:bodyPr/>
                    <a:lstStyle/>
                    <a:p>
                      <a:pPr algn="ctr"/>
                      <a:r>
                        <a:rPr lang="zh-TW" altLang="en-US" dirty="0" smtClean="0">
                          <a:latin typeface="微軟正黑體" pitchFamily="34" charset="-120"/>
                          <a:ea typeface="微軟正黑體" pitchFamily="34" charset="-120"/>
                        </a:rPr>
                        <a:t>配分</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自評</a:t>
                      </a:r>
                      <a:endParaRPr lang="zh-TW" altLang="en-US" dirty="0">
                        <a:latin typeface="微軟正黑體" pitchFamily="34" charset="-120"/>
                        <a:ea typeface="微軟正黑體" pitchFamily="34" charset="-120"/>
                      </a:endParaRPr>
                    </a:p>
                  </a:txBody>
                  <a:tcPr anchor="ctr"/>
                </a:tc>
              </a:tr>
              <a:tr h="370840">
                <a:tc>
                  <a:txBody>
                    <a:bodyPr/>
                    <a:lstStyle/>
                    <a:p>
                      <a:r>
                        <a:rPr lang="en-US" altLang="zh-TW" sz="1800" kern="1200" dirty="0" smtClean="0">
                          <a:solidFill>
                            <a:schemeClr val="dk1"/>
                          </a:solidFill>
                          <a:effectLst/>
                          <a:latin typeface="Times New Roman" pitchFamily="18" charset="0"/>
                          <a:ea typeface="標楷體" pitchFamily="65" charset="-120"/>
                          <a:cs typeface="Times New Roman" pitchFamily="18" charset="0"/>
                        </a:rPr>
                        <a:t>1.3</a:t>
                      </a:r>
                      <a:r>
                        <a:rPr lang="zh-TW" altLang="zh-TW" sz="1800" kern="1200" dirty="0" smtClean="0">
                          <a:solidFill>
                            <a:schemeClr val="dk1"/>
                          </a:solidFill>
                          <a:effectLst/>
                          <a:latin typeface="Times New Roman" pitchFamily="18" charset="0"/>
                          <a:ea typeface="標楷體" pitchFamily="65" charset="-120"/>
                          <a:cs typeface="Times New Roman" pitchFamily="18" charset="0"/>
                        </a:rPr>
                        <a:t>公約簽定率</a:t>
                      </a:r>
                      <a:endParaRPr lang="en-US" altLang="zh-TW" sz="1800" kern="1200" dirty="0" smtClean="0">
                        <a:solidFill>
                          <a:schemeClr val="dk1"/>
                        </a:solidFill>
                        <a:effectLst/>
                        <a:latin typeface="Times New Roman" pitchFamily="18" charset="0"/>
                        <a:ea typeface="標楷體" pitchFamily="65" charset="-120"/>
                        <a:cs typeface="Times New Roman" pitchFamily="18" charset="0"/>
                      </a:endParaRPr>
                    </a:p>
                    <a:p>
                      <a:r>
                        <a:rPr lang="en-US" altLang="zh-TW" sz="1800" kern="1200" dirty="0" smtClean="0">
                          <a:solidFill>
                            <a:schemeClr val="dk1"/>
                          </a:solidFill>
                          <a:effectLst/>
                          <a:latin typeface="Times New Roman" pitchFamily="18" charset="0"/>
                          <a:ea typeface="標楷體" pitchFamily="65" charset="-120"/>
                          <a:cs typeface="Times New Roman" pitchFamily="18" charset="0"/>
                        </a:rPr>
                        <a:t>(</a:t>
                      </a:r>
                      <a:r>
                        <a:rPr lang="zh-TW" altLang="zh-TW" sz="1800" kern="1200" dirty="0" smtClean="0">
                          <a:solidFill>
                            <a:schemeClr val="dk1"/>
                          </a:solidFill>
                          <a:effectLst/>
                          <a:latin typeface="Times New Roman" pitchFamily="18" charset="0"/>
                          <a:ea typeface="標楷體" pitchFamily="65" charset="-120"/>
                          <a:cs typeface="Times New Roman" pitchFamily="18" charset="0"/>
                        </a:rPr>
                        <a:t>第</a:t>
                      </a:r>
                      <a:r>
                        <a:rPr lang="en-US" altLang="zh-TW" sz="1800" kern="1200" dirty="0" smtClean="0">
                          <a:solidFill>
                            <a:schemeClr val="dk1"/>
                          </a:solidFill>
                          <a:effectLst/>
                          <a:latin typeface="Times New Roman" pitchFamily="18" charset="0"/>
                          <a:ea typeface="標楷體" pitchFamily="65" charset="-120"/>
                          <a:cs typeface="Times New Roman" pitchFamily="18" charset="0"/>
                        </a:rPr>
                        <a:t>3</a:t>
                      </a:r>
                      <a:r>
                        <a:rPr lang="zh-TW" altLang="zh-TW" sz="1800" kern="1200" dirty="0" smtClean="0">
                          <a:solidFill>
                            <a:schemeClr val="dk1"/>
                          </a:solidFill>
                          <a:effectLst/>
                          <a:latin typeface="Times New Roman" pitchFamily="18" charset="0"/>
                          <a:ea typeface="標楷體" pitchFamily="65" charset="-120"/>
                          <a:cs typeface="Times New Roman" pitchFamily="18" charset="0"/>
                        </a:rPr>
                        <a:t>年計畫</a:t>
                      </a:r>
                      <a:r>
                        <a:rPr lang="zh-TW" altLang="en-US" sz="1800" kern="1200" dirty="0" smtClean="0">
                          <a:solidFill>
                            <a:schemeClr val="dk1"/>
                          </a:solidFill>
                          <a:effectLst/>
                          <a:latin typeface="Times New Roman" pitchFamily="18" charset="0"/>
                          <a:ea typeface="標楷體" pitchFamily="65" charset="-120"/>
                          <a:cs typeface="Times New Roman" pitchFamily="18" charset="0"/>
                        </a:rPr>
                        <a:t>以上</a:t>
                      </a:r>
                      <a:r>
                        <a:rPr lang="en-US" altLang="zh-TW" sz="1800" kern="1200" dirty="0" smtClean="0">
                          <a:solidFill>
                            <a:schemeClr val="dk1"/>
                          </a:solidFill>
                          <a:effectLst/>
                          <a:latin typeface="Times New Roman" pitchFamily="18" charset="0"/>
                          <a:ea typeface="標楷體" pitchFamily="65" charset="-120"/>
                          <a:cs typeface="Times New Roman" pitchFamily="18" charset="0"/>
                        </a:rPr>
                        <a:t>)</a:t>
                      </a:r>
                      <a:endParaRPr lang="zh-TW" altLang="en-US" dirty="0">
                        <a:latin typeface="Times New Roman" pitchFamily="18" charset="0"/>
                        <a:ea typeface="標楷體" pitchFamily="65" charset="-120"/>
                        <a:cs typeface="Times New Roman" pitchFamily="18" charset="0"/>
                      </a:endParaRPr>
                    </a:p>
                  </a:txBody>
                  <a:tcPr anchor="ctr"/>
                </a:tc>
                <a:tc>
                  <a:txBody>
                    <a:bodyPr/>
                    <a:lstStyle/>
                    <a:p>
                      <a:pPr>
                        <a:lnSpc>
                          <a:spcPts val="2600"/>
                        </a:lnSpc>
                      </a:pPr>
                      <a:r>
                        <a:rPr lang="en-US" altLang="zh-TW" sz="1800" baseline="0" dirty="0" smtClean="0">
                          <a:latin typeface="Times New Roman" pitchFamily="18" charset="0"/>
                          <a:ea typeface="標楷體" pitchFamily="65" charset="-120"/>
                          <a:cs typeface="Times New Roman" pitchFamily="18" charset="0"/>
                        </a:rPr>
                        <a:t>20</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完成簽定土地面積比率達</a:t>
                      </a:r>
                      <a:r>
                        <a:rPr lang="en-US" altLang="zh-TW" sz="1800" baseline="0" dirty="0" smtClean="0">
                          <a:latin typeface="Times New Roman" pitchFamily="18" charset="0"/>
                          <a:ea typeface="標楷體" pitchFamily="65" charset="-120"/>
                          <a:cs typeface="Times New Roman" pitchFamily="18" charset="0"/>
                        </a:rPr>
                        <a:t>90%</a:t>
                      </a:r>
                      <a:r>
                        <a:rPr lang="zh-TW" altLang="en-US" sz="1800" baseline="0" dirty="0" smtClean="0">
                          <a:latin typeface="Times New Roman" pitchFamily="18" charset="0"/>
                          <a:ea typeface="標楷體" pitchFamily="65" charset="-120"/>
                          <a:cs typeface="Times New Roman" pitchFamily="18" charset="0"/>
                        </a:rPr>
                        <a:t>以上</a:t>
                      </a:r>
                      <a:endParaRPr lang="en-US" altLang="zh-TW" sz="1800" baseline="0" dirty="0" smtClean="0">
                        <a:latin typeface="Times New Roman" pitchFamily="18" charset="0"/>
                        <a:ea typeface="標楷體" pitchFamily="65" charset="-120"/>
                        <a:cs typeface="Times New Roman" pitchFamily="18" charset="0"/>
                      </a:endParaRPr>
                    </a:p>
                    <a:p>
                      <a:pPr>
                        <a:lnSpc>
                          <a:spcPts val="2600"/>
                        </a:lnSpc>
                      </a:pPr>
                      <a:r>
                        <a:rPr lang="en-US" altLang="zh-TW" sz="1800" baseline="0" dirty="0" smtClean="0">
                          <a:latin typeface="Times New Roman" pitchFamily="18" charset="0"/>
                          <a:ea typeface="標楷體" pitchFamily="65" charset="-120"/>
                          <a:cs typeface="Times New Roman" pitchFamily="18" charset="0"/>
                        </a:rPr>
                        <a:t>15</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完成簽定比率達 </a:t>
                      </a:r>
                      <a:r>
                        <a:rPr lang="en-US" altLang="zh-TW" sz="1800" baseline="0" dirty="0" smtClean="0">
                          <a:latin typeface="Times New Roman" pitchFamily="18" charset="0"/>
                          <a:ea typeface="標楷體" pitchFamily="65" charset="-120"/>
                          <a:cs typeface="Times New Roman" pitchFamily="18" charset="0"/>
                        </a:rPr>
                        <a:t>75~ 89%</a:t>
                      </a:r>
                    </a:p>
                    <a:p>
                      <a:pPr>
                        <a:lnSpc>
                          <a:spcPts val="2600"/>
                        </a:lnSpc>
                      </a:pPr>
                      <a:r>
                        <a:rPr lang="en-US" altLang="zh-TW" sz="1800" baseline="0" dirty="0" smtClean="0">
                          <a:latin typeface="Times New Roman" pitchFamily="18" charset="0"/>
                          <a:ea typeface="標楷體" pitchFamily="65" charset="-120"/>
                          <a:cs typeface="Times New Roman" pitchFamily="18" charset="0"/>
                        </a:rPr>
                        <a:t>  0</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完成簽定比率未滿</a:t>
                      </a:r>
                      <a:r>
                        <a:rPr lang="en-US" altLang="zh-TW" sz="1800" baseline="0" dirty="0" smtClean="0">
                          <a:latin typeface="Times New Roman" pitchFamily="18" charset="0"/>
                          <a:ea typeface="標楷體" pitchFamily="65" charset="-120"/>
                          <a:cs typeface="Times New Roman" pitchFamily="18" charset="0"/>
                        </a:rPr>
                        <a:t>75%</a:t>
                      </a:r>
                      <a:endParaRPr lang="zh-TW" altLang="en-US" sz="1800" b="1" baseline="0" dirty="0" smtClean="0">
                        <a:solidFill>
                          <a:srgbClr val="002060"/>
                        </a:solidFill>
                        <a:latin typeface="Times New Roman" pitchFamily="18" charset="0"/>
                        <a:ea typeface="標楷體" pitchFamily="65" charset="-120"/>
                        <a:cs typeface="Times New Roman" pitchFamily="18" charset="0"/>
                      </a:endParaRPr>
                    </a:p>
                    <a:p>
                      <a:endParaRPr lang="zh-TW" altLang="en-US" dirty="0">
                        <a:latin typeface="Times New Roman" pitchFamily="18" charset="0"/>
                        <a:ea typeface="標楷體" pitchFamily="65" charset="-120"/>
                        <a:cs typeface="Times New Roman" pitchFamily="18" charset="0"/>
                      </a:endParaRPr>
                    </a:p>
                  </a:txBody>
                  <a:tcPr/>
                </a:tc>
                <a:tc>
                  <a:txBody>
                    <a:bodyPr/>
                    <a:lstStyle/>
                    <a:p>
                      <a:pPr algn="ctr"/>
                      <a:r>
                        <a:rPr lang="en-US" altLang="zh-TW" dirty="0" smtClean="0">
                          <a:latin typeface="Times New Roman" pitchFamily="18" charset="0"/>
                          <a:ea typeface="標楷體" pitchFamily="65" charset="-120"/>
                          <a:cs typeface="Times New Roman" pitchFamily="18" charset="0"/>
                        </a:rPr>
                        <a:t>20</a:t>
                      </a:r>
                      <a:endParaRPr lang="zh-TW" altLang="en-US" dirty="0">
                        <a:latin typeface="Times New Roman" pitchFamily="18" charset="0"/>
                        <a:ea typeface="標楷體" pitchFamily="65" charset="-120"/>
                        <a:cs typeface="Times New Roman" pitchFamily="18" charset="0"/>
                      </a:endParaRPr>
                    </a:p>
                  </a:txBody>
                  <a:tcPr anchor="ctr"/>
                </a:tc>
                <a:tc>
                  <a:txBody>
                    <a:bodyPr/>
                    <a:lstStyle/>
                    <a:p>
                      <a:pPr algn="ctr"/>
                      <a:r>
                        <a:rPr lang="en-US" altLang="zh-TW" dirty="0" smtClean="0">
                          <a:latin typeface="Times New Roman" pitchFamily="18" charset="0"/>
                          <a:ea typeface="標楷體" pitchFamily="65" charset="-120"/>
                          <a:cs typeface="Times New Roman" pitchFamily="18" charset="0"/>
                        </a:rPr>
                        <a:t>5</a:t>
                      </a:r>
                      <a:endParaRPr lang="zh-TW" altLang="en-US" dirty="0">
                        <a:latin typeface="Times New Roman" pitchFamily="18" charset="0"/>
                        <a:ea typeface="標楷體" pitchFamily="65" charset="-120"/>
                        <a:cs typeface="Times New Roman" pitchFamily="18" charset="0"/>
                      </a:endParaRPr>
                    </a:p>
                  </a:txBody>
                  <a:tcPr anchor="ctr"/>
                </a:tc>
              </a:tr>
            </a:tbl>
          </a:graphicData>
        </a:graphic>
      </p:graphicFrame>
      <p:sp>
        <p:nvSpPr>
          <p:cNvPr id="7" name="文字方塊 6"/>
          <p:cNvSpPr txBox="1"/>
          <p:nvPr/>
        </p:nvSpPr>
        <p:spPr>
          <a:xfrm>
            <a:off x="395536" y="3030046"/>
            <a:ext cx="8640960" cy="3323987"/>
          </a:xfrm>
          <a:prstGeom prst="rect">
            <a:avLst/>
          </a:prstGeom>
          <a:noFill/>
        </p:spPr>
        <p:txBody>
          <a:bodyPr wrap="square" rtlCol="0">
            <a:spAutoFit/>
          </a:bodyPr>
          <a:lstStyle/>
          <a:p>
            <a:pPr>
              <a:lnSpc>
                <a:spcPct val="150000"/>
              </a:lnSpc>
            </a:pPr>
            <a:r>
              <a:rPr lang="zh-TW" altLang="zh-TW" sz="2000" b="1" dirty="0" smtClean="0">
                <a:solidFill>
                  <a:srgbClr val="FF0000"/>
                </a:solidFill>
                <a:latin typeface="標楷體" pitchFamily="65" charset="-120"/>
                <a:ea typeface="標楷體" pitchFamily="65" charset="-120"/>
              </a:rPr>
              <a:t>得分</a:t>
            </a:r>
            <a:r>
              <a:rPr lang="en-US" altLang="zh-TW" sz="2000" b="1" dirty="0" smtClean="0">
                <a:solidFill>
                  <a:srgbClr val="FF0000"/>
                </a:solidFill>
                <a:latin typeface="標楷體" pitchFamily="65" charset="-120"/>
                <a:ea typeface="標楷體" pitchFamily="65" charset="-120"/>
              </a:rPr>
              <a:t>:5</a:t>
            </a:r>
            <a:r>
              <a:rPr lang="zh-TW" altLang="zh-TW" sz="2000" b="1" dirty="0" smtClean="0">
                <a:solidFill>
                  <a:srgbClr val="FF0000"/>
                </a:solidFill>
                <a:latin typeface="標楷體" pitchFamily="65" charset="-120"/>
                <a:ea typeface="標楷體" pitchFamily="65" charset="-120"/>
              </a:rPr>
              <a:t>分</a:t>
            </a:r>
            <a:endParaRPr lang="zh-TW" altLang="zh-TW" sz="2000" dirty="0" smtClean="0">
              <a:solidFill>
                <a:srgbClr val="FF0000"/>
              </a:solidFill>
              <a:latin typeface="標楷體" pitchFamily="65" charset="-120"/>
              <a:ea typeface="標楷體" pitchFamily="65" charset="-120"/>
            </a:endParaRPr>
          </a:p>
          <a:p>
            <a:pPr>
              <a:lnSpc>
                <a:spcPct val="150000"/>
              </a:lnSpc>
            </a:pPr>
            <a:r>
              <a:rPr lang="zh-TW" altLang="zh-TW" sz="2000" b="1" dirty="0" smtClean="0">
                <a:solidFill>
                  <a:srgbClr val="FF0000"/>
                </a:solidFill>
                <a:latin typeface="標楷體" pitchFamily="65" charset="-120"/>
                <a:ea typeface="標楷體" pitchFamily="65" charset="-120"/>
              </a:rPr>
              <a:t>目標</a:t>
            </a:r>
            <a:r>
              <a:rPr lang="en-US" altLang="zh-TW" sz="2000" b="1" dirty="0" smtClean="0">
                <a:solidFill>
                  <a:srgbClr val="FF0000"/>
                </a:solidFill>
                <a:latin typeface="標楷體" pitchFamily="65" charset="-120"/>
                <a:ea typeface="標楷體" pitchFamily="65" charset="-120"/>
              </a:rPr>
              <a:t>:162.4</a:t>
            </a:r>
            <a:r>
              <a:rPr lang="zh-TW" altLang="zh-TW" sz="2000" b="1" dirty="0" smtClean="0">
                <a:solidFill>
                  <a:srgbClr val="FF0000"/>
                </a:solidFill>
                <a:latin typeface="標楷體" pitchFamily="65" charset="-120"/>
                <a:ea typeface="標楷體" pitchFamily="65" charset="-120"/>
              </a:rPr>
              <a:t>公頃 </a:t>
            </a:r>
            <a:endParaRPr lang="zh-TW" altLang="zh-TW" sz="2000" dirty="0" smtClean="0">
              <a:solidFill>
                <a:srgbClr val="FF0000"/>
              </a:solidFill>
              <a:latin typeface="標楷體" pitchFamily="65" charset="-120"/>
              <a:ea typeface="標楷體" pitchFamily="65" charset="-120"/>
            </a:endParaRPr>
          </a:p>
          <a:p>
            <a:pPr>
              <a:lnSpc>
                <a:spcPct val="150000"/>
              </a:lnSpc>
            </a:pPr>
            <a:r>
              <a:rPr lang="zh-TW" altLang="zh-TW" sz="2000" b="1" dirty="0" smtClean="0">
                <a:solidFill>
                  <a:srgbClr val="FF0000"/>
                </a:solidFill>
                <a:latin typeface="標楷體" pitchFamily="65" charset="-120"/>
                <a:ea typeface="標楷體" pitchFamily="65" charset="-120"/>
              </a:rPr>
              <a:t>進度</a:t>
            </a:r>
            <a:r>
              <a:rPr lang="en-US" altLang="zh-TW" sz="2000" b="1" dirty="0" smtClean="0">
                <a:solidFill>
                  <a:srgbClr val="FF0000"/>
                </a:solidFill>
                <a:latin typeface="標楷體" pitchFamily="65" charset="-120"/>
                <a:ea typeface="標楷體" pitchFamily="65" charset="-120"/>
              </a:rPr>
              <a:t>:99.79</a:t>
            </a:r>
            <a:r>
              <a:rPr lang="zh-TW" altLang="zh-TW" sz="2000" b="1" dirty="0" smtClean="0">
                <a:solidFill>
                  <a:srgbClr val="FF0000"/>
                </a:solidFill>
                <a:latin typeface="標楷體" pitchFamily="65" charset="-120"/>
                <a:ea typeface="標楷體" pitchFamily="65" charset="-120"/>
              </a:rPr>
              <a:t>公頃</a:t>
            </a:r>
            <a:r>
              <a:rPr lang="en-US" altLang="zh-TW" sz="2000" b="1" dirty="0" smtClean="0">
                <a:solidFill>
                  <a:srgbClr val="FF0000"/>
                </a:solidFill>
                <a:latin typeface="標楷體" pitchFamily="65" charset="-120"/>
                <a:ea typeface="標楷體" pitchFamily="65" charset="-120"/>
              </a:rPr>
              <a:t>(84.8)</a:t>
            </a:r>
            <a:endParaRPr lang="en-US" altLang="zh-TW" b="1" dirty="0" smtClean="0">
              <a:latin typeface="標楷體" pitchFamily="65" charset="-120"/>
              <a:ea typeface="標楷體" pitchFamily="65" charset="-120"/>
            </a:endParaRPr>
          </a:p>
          <a:p>
            <a:pPr lvl="0"/>
            <a:r>
              <a:rPr lang="zh-TW" altLang="zh-TW" sz="2000" b="1" dirty="0" smtClean="0">
                <a:latin typeface="標楷體" pitchFamily="65" charset="-120"/>
                <a:ea typeface="標楷體" pitchFamily="65" charset="-120"/>
              </a:rPr>
              <a:t>修正後公式</a:t>
            </a:r>
            <a:r>
              <a:rPr lang="en-US" altLang="zh-TW" sz="2000" b="1" dirty="0" smtClean="0">
                <a:latin typeface="標楷體" pitchFamily="65" charset="-120"/>
                <a:ea typeface="標楷體" pitchFamily="65" charset="-120"/>
              </a:rPr>
              <a:t>:</a:t>
            </a:r>
            <a:endParaRPr lang="zh-TW" altLang="zh-TW" sz="2000" dirty="0" smtClean="0">
              <a:latin typeface="標楷體" pitchFamily="65" charset="-120"/>
              <a:ea typeface="標楷體" pitchFamily="65" charset="-120"/>
            </a:endParaRPr>
          </a:p>
          <a:p>
            <a:r>
              <a:rPr lang="zh-TW" altLang="zh-TW" sz="2000" b="1" dirty="0" smtClean="0">
                <a:latin typeface="標楷體" pitchFamily="65" charset="-120"/>
                <a:ea typeface="標楷體" pitchFamily="65" charset="-120"/>
              </a:rPr>
              <a:t>簽約土地面積總和</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實際可耕作面積</a:t>
            </a:r>
            <a:r>
              <a:rPr lang="en-US" altLang="zh-TW" sz="2000" b="1" dirty="0" smtClean="0">
                <a:latin typeface="標楷體" pitchFamily="65" charset="-120"/>
                <a:ea typeface="標楷體" pitchFamily="65" charset="-120"/>
              </a:rPr>
              <a:t>x100%</a:t>
            </a:r>
            <a:endParaRPr lang="zh-TW" altLang="zh-TW" sz="2000" dirty="0" smtClean="0">
              <a:latin typeface="標楷體" pitchFamily="65" charset="-120"/>
              <a:ea typeface="標楷體" pitchFamily="65" charset="-120"/>
            </a:endParaRPr>
          </a:p>
          <a:p>
            <a:r>
              <a:rPr lang="en-US" altLang="zh-TW" sz="2000" b="1" dirty="0" smtClean="0">
                <a:latin typeface="標楷體" pitchFamily="65" charset="-120"/>
                <a:ea typeface="標楷體" pitchFamily="65" charset="-120"/>
              </a:rPr>
              <a:t>( 84.8</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/212.31</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x100%=39.9% )</a:t>
            </a:r>
          </a:p>
          <a:p>
            <a:pPr lvl="0"/>
            <a:r>
              <a:rPr lang="zh-TW" altLang="zh-TW" sz="2000" b="1" dirty="0" smtClean="0">
                <a:latin typeface="標楷體" pitchFamily="65" charset="-120"/>
                <a:ea typeface="標楷體" pitchFamily="65" charset="-120"/>
              </a:rPr>
              <a:t>修正前公式</a:t>
            </a:r>
            <a:r>
              <a:rPr lang="en-US" altLang="zh-TW" sz="2000" b="1" dirty="0" smtClean="0">
                <a:latin typeface="標楷體" pitchFamily="65" charset="-120"/>
                <a:ea typeface="標楷體" pitchFamily="65" charset="-120"/>
              </a:rPr>
              <a:t> : </a:t>
            </a:r>
            <a:endParaRPr lang="zh-TW" altLang="zh-TW" sz="2000" b="1" dirty="0" smtClean="0">
              <a:latin typeface="標楷體" pitchFamily="65" charset="-120"/>
              <a:ea typeface="標楷體" pitchFamily="65" charset="-120"/>
            </a:endParaRPr>
          </a:p>
          <a:p>
            <a:r>
              <a:rPr lang="zh-TW" altLang="zh-TW" sz="2000" b="1" dirty="0" smtClean="0">
                <a:latin typeface="標楷體" pitchFamily="65" charset="-120"/>
                <a:ea typeface="標楷體" pitchFamily="65" charset="-120"/>
              </a:rPr>
              <a:t>實際簽約耕作面積</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實際可耕作面積 </a:t>
            </a:r>
            <a:r>
              <a:rPr lang="en-US" altLang="zh-TW" sz="2000" b="1" dirty="0" smtClean="0">
                <a:latin typeface="標楷體" pitchFamily="65" charset="-120"/>
                <a:ea typeface="標楷體" pitchFamily="65" charset="-120"/>
              </a:rPr>
              <a:t>x100%</a:t>
            </a:r>
            <a:endParaRPr lang="zh-TW" altLang="zh-TW" sz="2000" b="1" dirty="0" smtClean="0">
              <a:latin typeface="標楷體" pitchFamily="65" charset="-120"/>
              <a:ea typeface="標楷體" pitchFamily="65" charset="-120"/>
            </a:endParaRPr>
          </a:p>
          <a:p>
            <a:r>
              <a:rPr lang="en-US" altLang="zh-TW" sz="2000" b="1" dirty="0" smtClean="0">
                <a:latin typeface="標楷體" pitchFamily="65" charset="-120"/>
                <a:ea typeface="標楷體" pitchFamily="65" charset="-120"/>
              </a:rPr>
              <a:t>(99.7886</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/180.45x100=55.3%)</a:t>
            </a:r>
            <a:endParaRPr lang="zh-TW" altLang="zh-TW" sz="2000" b="1" dirty="0" smtClean="0">
              <a:latin typeface="標楷體" pitchFamily="65" charset="-120"/>
              <a:ea typeface="標楷體" pitchFamily="65" charset="-120"/>
            </a:endParaRPr>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416424" y="3182587"/>
            <a:ext cx="2188023" cy="317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字方塊 8"/>
          <p:cNvSpPr txBox="1"/>
          <p:nvPr/>
        </p:nvSpPr>
        <p:spPr>
          <a:xfrm>
            <a:off x="7279602" y="4437112"/>
            <a:ext cx="461665" cy="1015663"/>
          </a:xfrm>
          <a:prstGeom prst="rect">
            <a:avLst/>
          </a:prstGeom>
          <a:noFill/>
        </p:spPr>
        <p:txBody>
          <a:bodyPr vert="eaVert" wrap="none" rtlCol="0">
            <a:spAutoFit/>
          </a:bodyPr>
          <a:lstStyle/>
          <a:p>
            <a:r>
              <a:rPr lang="zh-TW" altLang="en-US"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第二專區</a:t>
            </a:r>
            <a:endParaRPr lang="zh-TW" altLang="en-US"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9340402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友善環境</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果實蠅密度監測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9" name="表格 8"/>
          <p:cNvGraphicFramePr>
            <a:graphicFrameLocks noGrp="1"/>
          </p:cNvGraphicFramePr>
          <p:nvPr>
            <p:extLst>
              <p:ext uri="{D42A27DB-BD31-4B8C-83A1-F6EECF244321}">
                <p14:modId xmlns:p14="http://schemas.microsoft.com/office/powerpoint/2010/main" val="2876670446"/>
              </p:ext>
            </p:extLst>
          </p:nvPr>
        </p:nvGraphicFramePr>
        <p:xfrm>
          <a:off x="179512" y="836712"/>
          <a:ext cx="8784977" cy="5441498"/>
        </p:xfrm>
        <a:graphic>
          <a:graphicData uri="http://schemas.openxmlformats.org/drawingml/2006/table">
            <a:tbl>
              <a:tblPr firstRow="1" bandRow="1">
                <a:tableStyleId>{5C22544A-7EE6-4342-B048-85BDC9FD1C3A}</a:tableStyleId>
              </a:tblPr>
              <a:tblGrid>
                <a:gridCol w="1152128"/>
                <a:gridCol w="3816424"/>
                <a:gridCol w="3816425"/>
              </a:tblGrid>
              <a:tr h="432048">
                <a:tc gridSpan="3">
                  <a:txBody>
                    <a:bodyPr/>
                    <a:lstStyle/>
                    <a:p>
                      <a:r>
                        <a:rPr lang="en-US" altLang="zh-TW" sz="2000" dirty="0" smtClean="0">
                          <a:solidFill>
                            <a:srgbClr val="FFFF00"/>
                          </a:solidFill>
                          <a:latin typeface="微軟正黑體" pitchFamily="34" charset="-120"/>
                          <a:ea typeface="微軟正黑體" pitchFamily="34" charset="-120"/>
                        </a:rPr>
                        <a:t>5.</a:t>
                      </a:r>
                      <a:r>
                        <a:rPr lang="zh-TW" altLang="en-US" sz="2000" dirty="0" smtClean="0">
                          <a:solidFill>
                            <a:srgbClr val="FFFF00"/>
                          </a:solidFill>
                          <a:latin typeface="微軟正黑體" pitchFamily="34" charset="-120"/>
                          <a:ea typeface="微軟正黑體" pitchFamily="34" charset="-120"/>
                        </a:rPr>
                        <a:t>友善環境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458713">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550737">
                <a:tc>
                  <a:txBody>
                    <a:bodyPr/>
                    <a:lstStyle/>
                    <a:p>
                      <a:pPr algn="l">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5.1</a:t>
                      </a:r>
                    </a:p>
                    <a:p>
                      <a:pPr algn="l">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果實蠅密度監測</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ts val="2400"/>
                        </a:lnSpc>
                      </a:pP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3.</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紀錄顯示專區果實蠅密度在每年</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月為蟲害危害高峰時段</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a:t>
                      </a: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endPar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a:lnSpc>
                          <a:spcPts val="2400"/>
                        </a:lnSpc>
                      </a:pPr>
                      <a:r>
                        <a:rPr lang="en-US" altLang="zh-TW" sz="1800" kern="100" dirty="0" smtClean="0">
                          <a:effectLst/>
                          <a:latin typeface="Times New Roman" pitchFamily="18" charset="0"/>
                          <a:ea typeface="標楷體" panose="03000509000000000000" pitchFamily="65" charset="-120"/>
                          <a:cs typeface="Times New Roman" pitchFamily="18" charset="0"/>
                        </a:rPr>
                        <a:t>4. </a:t>
                      </a:r>
                      <a:r>
                        <a:rPr lang="zh-TW" altLang="en-US" sz="1800" kern="100" dirty="0" smtClean="0">
                          <a:effectLst/>
                          <a:latin typeface="Times New Roman" pitchFamily="18" charset="0"/>
                          <a:ea typeface="標楷體" panose="03000509000000000000" pitchFamily="65" charset="-120"/>
                          <a:cs typeface="Times New Roman" pitchFamily="18" charset="0"/>
                        </a:rPr>
                        <a:t>每月將農友果實蠅密度監測紀錄回 </a:t>
                      </a:r>
                      <a:endParaRPr lang="en-US" altLang="zh-TW" sz="1800" kern="100" dirty="0" smtClean="0">
                        <a:effectLst/>
                        <a:latin typeface="Times New Roman" pitchFamily="18" charset="0"/>
                        <a:ea typeface="標楷體" panose="03000509000000000000" pitchFamily="65" charset="-120"/>
                        <a:cs typeface="Times New Roman" pitchFamily="18" charset="0"/>
                      </a:endParaRPr>
                    </a:p>
                    <a:p>
                      <a:pPr>
                        <a:lnSpc>
                          <a:spcPts val="2400"/>
                        </a:lnSpc>
                      </a:pPr>
                      <a:r>
                        <a:rPr lang="zh-TW" altLang="en-US" sz="1800" kern="100" dirty="0" smtClean="0">
                          <a:effectLst/>
                          <a:latin typeface="Times New Roman" pitchFamily="18" charset="0"/>
                          <a:ea typeface="標楷體" panose="03000509000000000000" pitchFamily="65" charset="-120"/>
                          <a:cs typeface="Times New Roman" pitchFamily="18" charset="0"/>
                        </a:rPr>
                        <a:t>    報</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農業試驗所黃毓斌老師。</a:t>
                      </a:r>
                      <a:endPar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2.</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在每年</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5</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月</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~7</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月蟲害危害高峰時段，加強防治專區果實蠅，</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以降低專區內農作物蟲害的發生。</a:t>
                      </a:r>
                      <a:endParaRPr lang="en-US"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1800" b="0" kern="100" dirty="0" smtClean="0">
                          <a:solidFill>
                            <a:schemeClr val="tx1"/>
                          </a:solidFill>
                          <a:effectLst/>
                          <a:latin typeface="Times New Roman" pitchFamily="18" charset="0"/>
                          <a:ea typeface="標楷體" panose="03000509000000000000" pitchFamily="65" charset="-120"/>
                          <a:cs typeface="Times New Roman" pitchFamily="18" charset="0"/>
                        </a:rPr>
                        <a:t>3. </a:t>
                      </a:r>
                      <a:r>
                        <a:rPr lang="zh-TW" altLang="en-US" sz="1800" b="0" kern="100" dirty="0" smtClean="0">
                          <a:solidFill>
                            <a:schemeClr val="tx1"/>
                          </a:solidFill>
                          <a:effectLst/>
                          <a:latin typeface="Times New Roman" pitchFamily="18" charset="0"/>
                          <a:ea typeface="標楷體" panose="03000509000000000000" pitchFamily="65" charset="-120"/>
                          <a:cs typeface="Times New Roman" pitchFamily="18" charset="0"/>
                        </a:rPr>
                        <a:t>藉由監測記錄得知每年</a:t>
                      </a:r>
                      <a:r>
                        <a:rPr lang="en-US" altLang="zh-TW" sz="1800" b="0" kern="100" dirty="0" smtClean="0">
                          <a:solidFill>
                            <a:schemeClr val="tx1"/>
                          </a:solidFill>
                          <a:effectLst/>
                          <a:latin typeface="Times New Roman" pitchFamily="18" charset="0"/>
                          <a:ea typeface="標楷體" panose="03000509000000000000" pitchFamily="65" charset="-120"/>
                          <a:cs typeface="Times New Roman" pitchFamily="18" charset="0"/>
                        </a:rPr>
                        <a:t>5</a:t>
                      </a:r>
                      <a:r>
                        <a:rPr lang="zh-TW" altLang="en-US" sz="1800" b="0" kern="100" dirty="0" smtClean="0">
                          <a:solidFill>
                            <a:schemeClr val="tx1"/>
                          </a:solidFill>
                          <a:effectLst/>
                          <a:latin typeface="Times New Roman" pitchFamily="18" charset="0"/>
                          <a:ea typeface="標楷體" panose="03000509000000000000" pitchFamily="65" charset="-120"/>
                          <a:cs typeface="Times New Roman" pitchFamily="18" charset="0"/>
                        </a:rPr>
                        <a:t>月</a:t>
                      </a:r>
                      <a:r>
                        <a:rPr lang="en-US" altLang="zh-TW" sz="1800" b="0" kern="100" dirty="0" smtClean="0">
                          <a:solidFill>
                            <a:schemeClr val="tx1"/>
                          </a:solidFill>
                          <a:effectLst/>
                          <a:latin typeface="Times New Roman" pitchFamily="18" charset="0"/>
                          <a:ea typeface="標楷體" panose="03000509000000000000" pitchFamily="65" charset="-120"/>
                          <a:cs typeface="Times New Roman" pitchFamily="18" charset="0"/>
                        </a:rPr>
                        <a:t>-7</a:t>
                      </a:r>
                      <a:r>
                        <a:rPr lang="zh-TW" altLang="en-US" sz="1800" b="0" kern="100" dirty="0" smtClean="0">
                          <a:solidFill>
                            <a:schemeClr val="tx1"/>
                          </a:solidFill>
                          <a:effectLst/>
                          <a:latin typeface="Times New Roman" pitchFamily="18" charset="0"/>
                          <a:ea typeface="標楷體" panose="03000509000000000000" pitchFamily="65" charset="-120"/>
                          <a:cs typeface="Times New Roman" pitchFamily="18" charset="0"/>
                        </a:rPr>
                        <a:t>月為蟲害危害高峰時段，</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並且通知農友於此時段加強防護，可有效降低危害</a:t>
                      </a:r>
                      <a:r>
                        <a:rPr lang="zh-TW" altLang="en-US" sz="1800" b="0" kern="100" dirty="0" smtClean="0">
                          <a:solidFill>
                            <a:schemeClr val="tx1"/>
                          </a:solidFill>
                          <a:effectLst/>
                          <a:latin typeface="Times New Roman" pitchFamily="18" charset="0"/>
                          <a:ea typeface="標楷體" panose="03000509000000000000" pitchFamily="65" charset="-120"/>
                          <a:cs typeface="Times New Roman" pitchFamily="18" charset="0"/>
                        </a:rPr>
                        <a:t>。</a:t>
                      </a:r>
                      <a:endParaRPr lang="en-US" altLang="zh-TW" sz="1800" b="0" kern="100" dirty="0" smtClean="0">
                        <a:solidFill>
                          <a:schemeClr val="tx1"/>
                        </a:solidFill>
                        <a:effectLst/>
                        <a:latin typeface="Times New Roman" pitchFamily="18" charset="0"/>
                        <a:ea typeface="標楷體" panose="03000509000000000000" pitchFamily="65" charset="-120"/>
                        <a:cs typeface="Times New Roman" pitchFamily="18" charset="0"/>
                      </a:endParaRPr>
                    </a:p>
                    <a:p>
                      <a:pPr marL="0" marR="0" lvl="0" indent="0" algn="l" defTabSz="914400" rtl="0" eaLnBrk="1" fontAlgn="auto" latinLnBrk="0" hangingPunct="1">
                        <a:lnSpc>
                          <a:spcPts val="2400"/>
                        </a:lnSpc>
                        <a:spcBef>
                          <a:spcPts val="0"/>
                        </a:spcBef>
                        <a:spcAft>
                          <a:spcPts val="0"/>
                        </a:spcAft>
                        <a:buClrTx/>
                        <a:buSzTx/>
                        <a:buFontTx/>
                        <a:buNone/>
                        <a:tabLst/>
                        <a:defRPr/>
                      </a:pPr>
                      <a:endParaRPr lang="en-US" altLang="zh-TW" sz="1800" b="0" kern="100" dirty="0" smtClean="0">
                        <a:solidFill>
                          <a:schemeClr val="tx1"/>
                        </a:solidFill>
                        <a:effectLst/>
                        <a:latin typeface="Times New Roman" pitchFamily="18" charset="0"/>
                        <a:ea typeface="標楷體" panose="03000509000000000000" pitchFamily="65" charset="-120"/>
                        <a:cs typeface="Times New Roman" pitchFamily="18" charset="0"/>
                      </a:endParaRPr>
                    </a:p>
                    <a:p>
                      <a:pPr lvl="0">
                        <a:lnSpc>
                          <a:spcPts val="2400"/>
                        </a:lnSpc>
                      </a:pPr>
                      <a:endPar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txBody>
                  <a:tcPr marL="68580" marR="68580" marT="0" marB="0"/>
                </a:tc>
              </a:tr>
            </a:tbl>
          </a:graphicData>
        </a:graphic>
      </p:graphicFrame>
      <p:pic>
        <p:nvPicPr>
          <p:cNvPr id="4" name="圖片 3"/>
          <p:cNvPicPr preferRelativeResize="0">
            <a:picLocks/>
          </p:cNvPicPr>
          <p:nvPr/>
        </p:nvPicPr>
        <p:blipFill>
          <a:blip r:embed="rId2" cstate="email">
            <a:extLst>
              <a:ext uri="{28A0092B-C50C-407E-A947-70E740481C1C}">
                <a14:useLocalDpi xmlns:a14="http://schemas.microsoft.com/office/drawing/2010/main"/>
              </a:ext>
            </a:extLst>
          </a:blip>
          <a:stretch>
            <a:fillRect/>
          </a:stretch>
        </p:blipFill>
        <p:spPr>
          <a:xfrm>
            <a:off x="5364088" y="3933056"/>
            <a:ext cx="3456384"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圖片 4"/>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475656" y="3946716"/>
            <a:ext cx="3456384" cy="19305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7493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友善環境</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斜紋夜蛾誘蟲防治 </a:t>
            </a:r>
            <a:endParaRPr lang="zh-TW" altLang="en-US" sz="2800" b="1"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3614790239"/>
              </p:ext>
            </p:extLst>
          </p:nvPr>
        </p:nvGraphicFramePr>
        <p:xfrm>
          <a:off x="144016" y="786528"/>
          <a:ext cx="8892480" cy="5719072"/>
        </p:xfrm>
        <a:graphic>
          <a:graphicData uri="http://schemas.openxmlformats.org/drawingml/2006/table">
            <a:tbl>
              <a:tblPr firstRow="1" bandRow="1">
                <a:tableStyleId>{5C22544A-7EE6-4342-B048-85BDC9FD1C3A}</a:tableStyleId>
              </a:tblPr>
              <a:tblGrid>
                <a:gridCol w="1111560"/>
                <a:gridCol w="5483697"/>
                <a:gridCol w="2297223"/>
              </a:tblGrid>
              <a:tr h="403744">
                <a:tc gridSpan="3">
                  <a:txBody>
                    <a:bodyPr/>
                    <a:lstStyle/>
                    <a:p>
                      <a:r>
                        <a:rPr lang="en-US" altLang="zh-TW" sz="2000" dirty="0" smtClean="0">
                          <a:solidFill>
                            <a:srgbClr val="FFFF00"/>
                          </a:solidFill>
                          <a:latin typeface="微軟正黑體" pitchFamily="34" charset="-120"/>
                          <a:ea typeface="微軟正黑體" pitchFamily="34" charset="-120"/>
                        </a:rPr>
                        <a:t>5.</a:t>
                      </a:r>
                      <a:r>
                        <a:rPr lang="zh-TW" altLang="en-US" sz="2000" dirty="0" smtClean="0">
                          <a:solidFill>
                            <a:srgbClr val="FFFF00"/>
                          </a:solidFill>
                          <a:latin typeface="微軟正黑體" pitchFamily="34" charset="-120"/>
                          <a:ea typeface="微軟正黑體" pitchFamily="34" charset="-120"/>
                        </a:rPr>
                        <a:t>友善環境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r>
              <a:tr h="438528">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682869">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5.2</a:t>
                      </a:r>
                    </a:p>
                    <a:p>
                      <a:pPr algn="just">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斜紋夜蛾誘蟲防治</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tc>
                <a:tc>
                  <a:txBody>
                    <a:bodyPr/>
                    <a:lstStyle/>
                    <a:p>
                      <a:pPr>
                        <a:lnSpc>
                          <a:spcPts val="2400"/>
                        </a:lnSpc>
                      </a:pP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斜紋夜蛾防治工作，專區分為</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公共區域及一般區域</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a:t>
                      </a:r>
                    </a:p>
                    <a:p>
                      <a:pPr lvl="0">
                        <a:lnSpc>
                          <a:spcPts val="2400"/>
                        </a:lnSpc>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1.</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公共區域</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防治月份：</a:t>
                      </a: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104.10</a:t>
                      </a:r>
                      <a:r>
                        <a:rPr lang="zh-TW" altLang="zh-TW" sz="1600" kern="1200" dirty="0" smtClean="0">
                          <a:solidFill>
                            <a:schemeClr val="dk1"/>
                          </a:solidFill>
                          <a:effectLst/>
                          <a:latin typeface="標楷體" panose="03000509000000000000" pitchFamily="65" charset="-120"/>
                          <a:ea typeface="標楷體" panose="03000509000000000000" pitchFamily="65" charset="-120"/>
                          <a:cs typeface="+mn-cs"/>
                        </a:rPr>
                        <a:t>月</a:t>
                      </a:r>
                      <a:r>
                        <a:rPr lang="zh-TW" altLang="en-US" sz="1600" kern="1200" dirty="0" smtClean="0">
                          <a:solidFill>
                            <a:schemeClr val="dk1"/>
                          </a:solidFill>
                          <a:effectLst/>
                          <a:latin typeface="標楷體" panose="03000509000000000000" pitchFamily="65" charset="-120"/>
                          <a:ea typeface="標楷體" panose="03000509000000000000" pitchFamily="65" charset="-120"/>
                          <a:cs typeface="+mn-cs"/>
                        </a:rPr>
                        <a:t>開始</a:t>
                      </a: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a:t>
                      </a:r>
                    </a:p>
                    <a:p>
                      <a:pPr lvl="0">
                        <a:lnSpc>
                          <a:spcPts val="2400"/>
                        </a:lnSpc>
                      </a:pPr>
                      <a:r>
                        <a:rPr lang="zh-TW" altLang="en-US" sz="1600" kern="1200" baseline="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負責人：王宏晟、楊順閔</a:t>
                      </a:r>
                    </a:p>
                    <a:p>
                      <a:pPr marL="0" algn="l" defTabSz="914400" rtl="0" eaLnBrk="1" latinLnBrk="0" hangingPunct="1">
                        <a:lnSpc>
                          <a:spcPts val="2400"/>
                        </a:lnSpc>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防治數量：</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200</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個 </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第一專區</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150</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個 </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第二專區</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1" fontAlgn="auto" latinLnBrk="0" hangingPunct="1">
                        <a:lnSpc>
                          <a:spcPts val="2400"/>
                        </a:lnSpc>
                        <a:spcBef>
                          <a:spcPts val="0"/>
                        </a:spcBef>
                        <a:spcAft>
                          <a:spcPts val="0"/>
                        </a:spcAft>
                        <a:buClrTx/>
                        <a:buSzTx/>
                        <a:buFontTx/>
                        <a:buNone/>
                        <a:tabLst/>
                        <a:defRPr/>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50</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個</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第三專區</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nSpc>
                          <a:spcPts val="2400"/>
                        </a:lnSpc>
                      </a:pP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防治公共區域：</a:t>
                      </a: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協成里、</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永源里</a:t>
                      </a:r>
                      <a:endParaRPr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a:lnSpc>
                          <a:spcPts val="2400"/>
                        </a:lnSpc>
                      </a:pPr>
                      <a:endParaRPr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lvl="0">
                        <a:lnSpc>
                          <a:spcPts val="2400"/>
                        </a:lnSpc>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2.</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一般區域</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防治月份：</a:t>
                      </a: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104.11</a:t>
                      </a:r>
                      <a:r>
                        <a:rPr lang="zh-TW" altLang="zh-TW" sz="1600" kern="1200" dirty="0" smtClean="0">
                          <a:solidFill>
                            <a:schemeClr val="dk1"/>
                          </a:solidFill>
                          <a:effectLst/>
                          <a:latin typeface="標楷體" panose="03000509000000000000" pitchFamily="65" charset="-120"/>
                          <a:ea typeface="標楷體" panose="03000509000000000000" pitchFamily="65" charset="-120"/>
                          <a:cs typeface="+mn-cs"/>
                        </a:rPr>
                        <a:t>月開始</a:t>
                      </a:r>
                      <a:r>
                        <a:rPr lang="en-US" altLang="zh-TW" sz="1600" kern="1200" dirty="0" smtClean="0">
                          <a:solidFill>
                            <a:schemeClr val="dk1"/>
                          </a:solidFill>
                          <a:effectLst/>
                          <a:latin typeface="標楷體" panose="03000509000000000000" pitchFamily="65" charset="-120"/>
                          <a:ea typeface="標楷體" panose="03000509000000000000" pitchFamily="65" charset="-120"/>
                          <a:cs typeface="+mn-cs"/>
                        </a:rPr>
                        <a:t>)</a:t>
                      </a:r>
                      <a:endParaRPr lang="zh-TW" altLang="zh-TW" sz="1600" kern="1200" dirty="0" smtClean="0">
                        <a:solidFill>
                          <a:schemeClr val="dk1"/>
                        </a:solidFill>
                        <a:effectLst/>
                        <a:latin typeface="標楷體" panose="03000509000000000000" pitchFamily="65" charset="-120"/>
                        <a:ea typeface="標楷體" panose="03000509000000000000" pitchFamily="65" charset="-120"/>
                        <a:cs typeface="+mn-cs"/>
                      </a:endParaRPr>
                    </a:p>
                    <a:p>
                      <a:pPr>
                        <a:lnSpc>
                          <a:spcPts val="2400"/>
                        </a:lnSpc>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負責單位：各產銷班</a:t>
                      </a:r>
                    </a:p>
                    <a:p>
                      <a:pPr>
                        <a:lnSpc>
                          <a:spcPts val="2400"/>
                        </a:lnSpc>
                      </a:pP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  </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防治數量：</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650</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個</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第一專區</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nSpc>
                          <a:spcPts val="2400"/>
                        </a:lnSpc>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300</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個</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第二專區</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0" marR="0" indent="0" algn="l" defTabSz="914400" rtl="0" eaLnBrk="1" fontAlgn="auto" latinLnBrk="0" hangingPunct="1">
                        <a:lnSpc>
                          <a:spcPts val="2400"/>
                        </a:lnSpc>
                        <a:spcBef>
                          <a:spcPts val="0"/>
                        </a:spcBef>
                        <a:spcAft>
                          <a:spcPts val="0"/>
                        </a:spcAft>
                        <a:buClrTx/>
                        <a:buSzTx/>
                        <a:buFontTx/>
                        <a:buNone/>
                        <a:tabLst/>
                        <a:defRPr/>
                      </a:pP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100</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個</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第三專區</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a:lnSpc>
                          <a:spcPts val="2400"/>
                        </a:lnSpc>
                      </a:pPr>
                      <a:endParaRPr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a:lnSpc>
                          <a:spcPts val="2400"/>
                        </a:lnSpc>
                      </a:pPr>
                      <a:endParaRPr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a:lnSpc>
                          <a:spcPts val="2400"/>
                        </a:lnSpc>
                      </a:pPr>
                      <a:endParaRPr lang="en-US"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p>
                      <a:pPr>
                        <a:lnSpc>
                          <a:spcPts val="2400"/>
                        </a:lnSpc>
                      </a:pPr>
                      <a:endParaRPr lang="zh-TW" altLang="zh-TW" sz="1800" kern="1200" dirty="0" smtClean="0">
                        <a:solidFill>
                          <a:schemeClr val="dk1"/>
                        </a:solidFill>
                        <a:effectLst/>
                        <a:latin typeface="標楷體" panose="03000509000000000000" pitchFamily="65" charset="-120"/>
                        <a:ea typeface="標楷體" panose="03000509000000000000" pitchFamily="65" charset="-120"/>
                        <a:cs typeface="+mn-cs"/>
                      </a:endParaRPr>
                    </a:p>
                  </a:txBody>
                  <a:tcPr marL="68580" marR="68580" marT="0" marB="0"/>
                </a:tc>
                <a:tc>
                  <a:txBody>
                    <a:bodyPr/>
                    <a:lstStyle/>
                    <a:p>
                      <a:pPr marL="42545" algn="just">
                        <a:lnSpc>
                          <a:spcPts val="2400"/>
                        </a:lnSpc>
                        <a:spcAft>
                          <a:spcPts val="0"/>
                        </a:spcAft>
                      </a:pP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專區內農民皆反應</a:t>
                      </a:r>
                      <a:r>
                        <a:rPr lang="zh-TW" altLang="zh-TW" sz="1800" b="1" kern="1200" dirty="0" smtClean="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有效減少專區內斜紋夜蛾數量，降低農損，提高產量以及避免為防治而使用相關農藥</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a:t>
                      </a:r>
                      <a:endParaRPr lang="en-US" altLang="zh-TW" sz="1800" b="0" kern="100" dirty="0" smtClean="0">
                        <a:solidFill>
                          <a:schemeClr val="tx1"/>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tc>
              </a:tr>
            </a:tbl>
          </a:graphicData>
        </a:graphic>
      </p:graphicFrame>
      <p:pic>
        <p:nvPicPr>
          <p:cNvPr id="8" name="圖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0272" y="3429000"/>
            <a:ext cx="1800200" cy="3000332"/>
          </a:xfrm>
          <a:prstGeom prst="rect">
            <a:avLst/>
          </a:prstGeom>
        </p:spPr>
      </p:pic>
      <p:pic>
        <p:nvPicPr>
          <p:cNvPr id="9" name="圖片 8"/>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5197612" y="3429000"/>
            <a:ext cx="1800200" cy="2998970"/>
          </a:xfrm>
          <a:prstGeom prst="rect">
            <a:avLst/>
          </a:prstGeom>
        </p:spPr>
      </p:pic>
    </p:spTree>
    <p:extLst>
      <p:ext uri="{BB962C8B-B14F-4D97-AF65-F5344CB8AC3E}">
        <p14:creationId xmlns:p14="http://schemas.microsoft.com/office/powerpoint/2010/main" val="91911655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友善環境</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土壤檢測宣導說明會 </a:t>
            </a:r>
            <a:endParaRPr lang="zh-TW" altLang="en-US" sz="2800" b="1"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555429980"/>
              </p:ext>
            </p:extLst>
          </p:nvPr>
        </p:nvGraphicFramePr>
        <p:xfrm>
          <a:off x="251520" y="873300"/>
          <a:ext cx="8640959" cy="5534292"/>
        </p:xfrm>
        <a:graphic>
          <a:graphicData uri="http://schemas.openxmlformats.org/drawingml/2006/table">
            <a:tbl>
              <a:tblPr firstRow="1" bandRow="1">
                <a:tableStyleId>{5C22544A-7EE6-4342-B048-85BDC9FD1C3A}</a:tableStyleId>
              </a:tblPr>
              <a:tblGrid>
                <a:gridCol w="1296144"/>
                <a:gridCol w="5040560"/>
                <a:gridCol w="2304255"/>
              </a:tblGrid>
              <a:tr h="407325">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5.</a:t>
                      </a:r>
                      <a:r>
                        <a:rPr lang="zh-TW" altLang="en-US" sz="2000" dirty="0" smtClean="0">
                          <a:solidFill>
                            <a:srgbClr val="FFFF00"/>
                          </a:solidFill>
                          <a:latin typeface="微軟正黑體" pitchFamily="34" charset="-120"/>
                          <a:ea typeface="微軟正黑體" pitchFamily="34" charset="-120"/>
                        </a:rPr>
                        <a:t>友善環境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p>
                  </a:txBody>
                  <a:tcPr anchor="ctr"/>
                </a:tc>
                <a:tc hMerge="1">
                  <a:txBody>
                    <a:bodyPr/>
                    <a:lstStyle/>
                    <a:p>
                      <a:endParaRPr lang="zh-TW" altLang="en-US"/>
                    </a:p>
                  </a:txBody>
                  <a:tcPr/>
                </a:tc>
                <a:tc hMerge="1">
                  <a:txBody>
                    <a:bodyPr/>
                    <a:lstStyle/>
                    <a:p>
                      <a:endParaRPr lang="zh-TW" altLang="en-US"/>
                    </a:p>
                  </a:txBody>
                  <a:tcPr/>
                </a:tc>
              </a:tr>
              <a:tr h="554967">
                <a:tc>
                  <a:txBody>
                    <a:bodyPr/>
                    <a:lstStyle/>
                    <a:p>
                      <a:pPr algn="ctr"/>
                      <a:r>
                        <a:rPr lang="zh-TW" altLang="en-US" dirty="0" smtClean="0">
                          <a:latin typeface="微軟正黑體" pitchFamily="34" charset="-120"/>
                          <a:ea typeface="微軟正黑體" pitchFamily="34" charset="-120"/>
                        </a:rPr>
                        <a:t>工作項目</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工作內容摘要</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對專區的具體成效</a:t>
                      </a:r>
                      <a:endParaRPr lang="zh-TW" altLang="en-US" dirty="0">
                        <a:latin typeface="微軟正黑體" pitchFamily="34" charset="-120"/>
                        <a:ea typeface="微軟正黑體" pitchFamily="34" charset="-120"/>
                      </a:endParaRPr>
                    </a:p>
                  </a:txBody>
                  <a:tcPr anchor="ctr"/>
                </a:tc>
              </a:tr>
              <a:tr h="4329712">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5.3</a:t>
                      </a:r>
                    </a:p>
                    <a:p>
                      <a:pPr algn="just">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土壤檢測宣導說明會</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tc>
                <a:tc>
                  <a:txBody>
                    <a:bodyPr/>
                    <a:lstStyle/>
                    <a:p>
                      <a:pPr>
                        <a:lnSpc>
                          <a:spcPts val="2400"/>
                        </a:lnSpc>
                      </a:pPr>
                      <a:r>
                        <a:rPr lang="zh-TW" altLang="zh-TW" sz="1800" kern="1200" dirty="0" smtClean="0">
                          <a:solidFill>
                            <a:schemeClr val="dk1"/>
                          </a:solidFill>
                          <a:effectLst/>
                          <a:latin typeface="Times New Roman" pitchFamily="18" charset="0"/>
                          <a:ea typeface="標楷體" pitchFamily="65" charset="-120"/>
                          <a:cs typeface="Times New Roman" pitchFamily="18" charset="0"/>
                        </a:rPr>
                        <a:t>本年度利用專區產銷班召開班會的時間，辦理土壤檢測宣導說明會，</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第一</a:t>
                      </a:r>
                      <a:r>
                        <a:rPr lang="zh-TW"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專區</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共</a:t>
                      </a:r>
                      <a:r>
                        <a:rPr lang="zh-TW"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辦理</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3</a:t>
                      </a:r>
                      <a:r>
                        <a:rPr lang="zh-TW"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場</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、第二專區共辦理</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3</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場、第三專區共</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2</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辦理場</a:t>
                      </a:r>
                      <a:r>
                        <a:rPr lang="zh-TW" altLang="zh-TW" sz="1800" kern="1200" dirty="0" smtClean="0">
                          <a:solidFill>
                            <a:schemeClr val="dk1"/>
                          </a:solidFill>
                          <a:effectLst/>
                          <a:latin typeface="Times New Roman" pitchFamily="18" charset="0"/>
                          <a:ea typeface="標楷體" pitchFamily="65" charset="-120"/>
                          <a:cs typeface="Times New Roman" pitchFamily="18" charset="0"/>
                        </a:rPr>
                        <a:t>：</a:t>
                      </a:r>
                    </a:p>
                    <a:p>
                      <a:pPr marL="342900" lvl="0" indent="-342900">
                        <a:lnSpc>
                          <a:spcPts val="2400"/>
                        </a:lnSpc>
                        <a:buNone/>
                      </a:pPr>
                      <a:r>
                        <a:rPr lang="en-US" altLang="zh-TW" sz="1800" kern="1200" dirty="0" smtClean="0">
                          <a:solidFill>
                            <a:schemeClr val="dk1"/>
                          </a:solidFill>
                          <a:effectLst/>
                          <a:latin typeface="Times New Roman" pitchFamily="18" charset="0"/>
                          <a:ea typeface="標楷體" pitchFamily="65" charset="-120"/>
                          <a:cs typeface="Times New Roman" pitchFamily="18" charset="0"/>
                        </a:rPr>
                        <a:t>1.</a:t>
                      </a:r>
                      <a:r>
                        <a:rPr lang="zh-TW" altLang="zh-TW" sz="1800" kern="1200" dirty="0" smtClean="0">
                          <a:solidFill>
                            <a:schemeClr val="dk1"/>
                          </a:solidFill>
                          <a:effectLst/>
                          <a:latin typeface="Times New Roman" pitchFamily="18" charset="0"/>
                          <a:ea typeface="標楷體" pitchFamily="65" charset="-120"/>
                          <a:cs typeface="Times New Roman" pitchFamily="18" charset="0"/>
                        </a:rPr>
                        <a:t>日期：</a:t>
                      </a:r>
                      <a:r>
                        <a:rPr lang="en-US" altLang="zh-TW" sz="1800" kern="1200" dirty="0" smtClean="0">
                          <a:solidFill>
                            <a:schemeClr val="dk1"/>
                          </a:solidFill>
                          <a:effectLst/>
                          <a:latin typeface="Times New Roman" pitchFamily="18" charset="0"/>
                          <a:ea typeface="標楷體" pitchFamily="65" charset="-120"/>
                          <a:cs typeface="Times New Roman" pitchFamily="18" charset="0"/>
                        </a:rPr>
                        <a:t>104.03.28(</a:t>
                      </a:r>
                      <a:r>
                        <a:rPr lang="zh-TW" altLang="zh-TW" sz="1800" kern="1200" dirty="0" smtClean="0">
                          <a:solidFill>
                            <a:schemeClr val="dk1"/>
                          </a:solidFill>
                          <a:effectLst/>
                          <a:latin typeface="Times New Roman" pitchFamily="18" charset="0"/>
                          <a:ea typeface="標楷體" pitchFamily="65" charset="-120"/>
                          <a:cs typeface="Times New Roman" pitchFamily="18" charset="0"/>
                        </a:rPr>
                        <a:t>第一、二、三專區</a:t>
                      </a:r>
                      <a:r>
                        <a:rPr lang="en-US" altLang="zh-TW" sz="1800" kern="1200" dirty="0" smtClean="0">
                          <a:solidFill>
                            <a:schemeClr val="dk1"/>
                          </a:solidFill>
                          <a:effectLst/>
                          <a:latin typeface="Times New Roman" pitchFamily="18" charset="0"/>
                          <a:ea typeface="標楷體" pitchFamily="65" charset="-120"/>
                          <a:cs typeface="Times New Roman" pitchFamily="18" charset="0"/>
                        </a:rPr>
                        <a:t>)</a:t>
                      </a:r>
                      <a:endParaRPr lang="zh-TW" altLang="zh-TW" sz="1800" kern="1200" dirty="0" smtClean="0">
                        <a:solidFill>
                          <a:schemeClr val="dk1"/>
                        </a:solidFill>
                        <a:effectLst/>
                        <a:latin typeface="Times New Roman" pitchFamily="18" charset="0"/>
                        <a:ea typeface="標楷體" pitchFamily="65" charset="-120"/>
                        <a:cs typeface="Times New Roman" pitchFamily="18" charset="0"/>
                      </a:endParaRPr>
                    </a:p>
                    <a:p>
                      <a:pPr>
                        <a:lnSpc>
                          <a:spcPts val="2400"/>
                        </a:lnSpc>
                      </a:pP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產銷班：特有作物產銷班第</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3</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班</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地點：班場所</a:t>
                      </a:r>
                    </a:p>
                    <a:p>
                      <a:pPr>
                        <a:lnSpc>
                          <a:spcPts val="2400"/>
                        </a:lnSpc>
                      </a:pP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宣導人員：鄧筑云、張雅晴</a:t>
                      </a:r>
                      <a:endPar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endParaRPr>
                    </a:p>
                    <a:p>
                      <a:pPr lvl="0">
                        <a:lnSpc>
                          <a:spcPts val="2400"/>
                        </a:lnSpc>
                      </a:pP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2.</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日期：</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104.04.01(</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第</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一</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專區</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a:t>
                      </a:r>
                      <a:endPar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marL="0" algn="l" defTabSz="914400" rtl="0" eaLnBrk="1" latinLnBrk="0" hangingPunct="1">
                        <a:lnSpc>
                          <a:spcPts val="2400"/>
                        </a:lnSpc>
                      </a:pP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產銷班</a:t>
                      </a:r>
                      <a:r>
                        <a:rPr lang="zh-TW" altLang="en-US" sz="1800" b="1" kern="1200" dirty="0" smtClean="0">
                          <a:solidFill>
                            <a:srgbClr val="0000CC"/>
                          </a:solidFill>
                          <a:effectLst/>
                          <a:latin typeface="Times New Roman" pitchFamily="18" charset="0"/>
                          <a:ea typeface="標楷體" panose="03000509000000000000" pitchFamily="65" charset="-120"/>
                          <a:cs typeface="Times New Roman" pitchFamily="18" charset="0"/>
                        </a:rPr>
                        <a:t>：</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果樹產銷班第</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67</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班</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地點：班場所</a:t>
                      </a:r>
                    </a:p>
                    <a:p>
                      <a:pPr marL="0" algn="l" defTabSz="914400" rtl="0" eaLnBrk="1" latinLnBrk="0" hangingPunct="1">
                        <a:lnSpc>
                          <a:spcPts val="2400"/>
                        </a:lnSpc>
                      </a:pP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宣導人員：</a:t>
                      </a:r>
                      <a:r>
                        <a:rPr lang="zh-TW" altLang="en-US" sz="1800" b="1" kern="1200" dirty="0" smtClean="0">
                          <a:solidFill>
                            <a:srgbClr val="0000CC"/>
                          </a:solidFill>
                          <a:effectLst/>
                          <a:latin typeface="Times New Roman" pitchFamily="18" charset="0"/>
                          <a:ea typeface="標楷體" panose="03000509000000000000" pitchFamily="65" charset="-120"/>
                          <a:cs typeface="Times New Roman" pitchFamily="18" charset="0"/>
                        </a:rPr>
                        <a:t>洪敬雯、鄧筑云、張雅晴</a:t>
                      </a:r>
                      <a:endPar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endParaRPr>
                    </a:p>
                    <a:p>
                      <a:pPr lvl="0">
                        <a:lnSpc>
                          <a:spcPts val="2400"/>
                        </a:lnSpc>
                      </a:pP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3.</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日期：</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104.05.29(</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第二、三專區</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a:t>
                      </a:r>
                    </a:p>
                    <a:p>
                      <a:pPr marL="0" algn="l" defTabSz="914400" rtl="0" eaLnBrk="1" latinLnBrk="0" hangingPunct="1">
                        <a:lnSpc>
                          <a:spcPts val="2400"/>
                        </a:lnSpc>
                      </a:pP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產銷班</a:t>
                      </a:r>
                      <a:r>
                        <a:rPr lang="zh-TW" altLang="en-US" sz="1800" b="1" kern="1200" dirty="0" smtClean="0">
                          <a:solidFill>
                            <a:srgbClr val="0000CC"/>
                          </a:solidFill>
                          <a:effectLst/>
                          <a:latin typeface="Times New Roman" pitchFamily="18" charset="0"/>
                          <a:ea typeface="標楷體" panose="03000509000000000000" pitchFamily="65" charset="-120"/>
                          <a:cs typeface="Times New Roman" pitchFamily="18" charset="0"/>
                        </a:rPr>
                        <a:t>：</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果樹產銷班第</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8</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班</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地點：班場所</a:t>
                      </a:r>
                    </a:p>
                    <a:p>
                      <a:pPr marL="0" algn="l" defTabSz="914400" rtl="0" eaLnBrk="1" latinLnBrk="0" hangingPunct="1">
                        <a:lnSpc>
                          <a:spcPts val="2400"/>
                        </a:lnSpc>
                      </a:pP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宣導人員：張雅晴</a:t>
                      </a:r>
                    </a:p>
                    <a:p>
                      <a:pPr lvl="0">
                        <a:lnSpc>
                          <a:spcPts val="2400"/>
                        </a:lnSpc>
                      </a:pP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4.</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日期：</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104.06.18(</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第</a:t>
                      </a:r>
                      <a:r>
                        <a:rPr lang="zh-TW" altLang="en-US" sz="1800" kern="1200" dirty="0" smtClean="0">
                          <a:solidFill>
                            <a:schemeClr val="dk1"/>
                          </a:solidFill>
                          <a:effectLst/>
                          <a:latin typeface="Times New Roman" pitchFamily="18" charset="0"/>
                          <a:ea typeface="標楷體" panose="03000509000000000000" pitchFamily="65" charset="-120"/>
                          <a:cs typeface="Times New Roman" pitchFamily="18" charset="0"/>
                        </a:rPr>
                        <a:t>一、</a:t>
                      </a:r>
                      <a:r>
                        <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二專區</a:t>
                      </a:r>
                      <a:r>
                        <a:rPr lang="en-US" altLang="zh-TW" sz="1800" kern="1200" dirty="0" smtClean="0">
                          <a:solidFill>
                            <a:schemeClr val="dk1"/>
                          </a:solidFill>
                          <a:effectLst/>
                          <a:latin typeface="Times New Roman" pitchFamily="18" charset="0"/>
                          <a:ea typeface="標楷體" panose="03000509000000000000" pitchFamily="65" charset="-120"/>
                          <a:cs typeface="Times New Roman" pitchFamily="18" charset="0"/>
                        </a:rPr>
                        <a:t>)</a:t>
                      </a:r>
                      <a:endParaRPr lang="zh-TW" altLang="zh-TW" sz="1800" kern="1200" dirty="0" smtClean="0">
                        <a:solidFill>
                          <a:schemeClr val="dk1"/>
                        </a:solidFill>
                        <a:effectLst/>
                        <a:latin typeface="Times New Roman" pitchFamily="18" charset="0"/>
                        <a:ea typeface="標楷體" panose="03000509000000000000" pitchFamily="65" charset="-120"/>
                        <a:cs typeface="Times New Roman" pitchFamily="18" charset="0"/>
                      </a:endParaRPr>
                    </a:p>
                    <a:p>
                      <a:pPr marL="0" algn="l" defTabSz="914400" rtl="0" eaLnBrk="1" latinLnBrk="0" hangingPunct="1">
                        <a:lnSpc>
                          <a:spcPts val="2400"/>
                        </a:lnSpc>
                      </a:pP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產銷班</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果樹產銷班第</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26</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班</a:t>
                      </a:r>
                      <a:r>
                        <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a:t>
                      </a: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地點：班場所</a:t>
                      </a:r>
                    </a:p>
                    <a:p>
                      <a:pPr marL="0" algn="l" defTabSz="914400" rtl="0" eaLnBrk="1" latinLnBrk="0" hangingPunct="1">
                        <a:lnSpc>
                          <a:spcPts val="2400"/>
                        </a:lnSpc>
                      </a:pPr>
                      <a:r>
                        <a:rPr lang="zh-TW"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rPr>
                        <a:t>宣導人員：</a:t>
                      </a:r>
                      <a:r>
                        <a:rPr lang="zh-TW" altLang="en-US" sz="1800" b="1" kern="1200" dirty="0" smtClean="0">
                          <a:solidFill>
                            <a:srgbClr val="0000CC"/>
                          </a:solidFill>
                          <a:effectLst/>
                          <a:latin typeface="Times New Roman" pitchFamily="18" charset="0"/>
                          <a:ea typeface="標楷體" panose="03000509000000000000" pitchFamily="65" charset="-120"/>
                          <a:cs typeface="Times New Roman" pitchFamily="18" charset="0"/>
                        </a:rPr>
                        <a:t>洪敬雯、鄧筑云</a:t>
                      </a:r>
                      <a:endParaRPr lang="en-US" altLang="zh-TW" sz="1800" b="1" kern="1200" dirty="0" smtClean="0">
                        <a:solidFill>
                          <a:srgbClr val="0000CC"/>
                        </a:solidFill>
                        <a:effectLst/>
                        <a:latin typeface="Times New Roman" pitchFamily="18" charset="0"/>
                        <a:ea typeface="標楷體" panose="03000509000000000000" pitchFamily="65" charset="-120"/>
                        <a:cs typeface="Times New Roman" pitchFamily="18" charset="0"/>
                      </a:endParaRPr>
                    </a:p>
                  </a:txBody>
                  <a:tcPr marL="68580" marR="68580" marT="0" marB="0"/>
                </a:tc>
                <a:tc>
                  <a:txBody>
                    <a:bodyPr/>
                    <a:lstStyle/>
                    <a:p>
                      <a:pPr marL="42545" algn="just">
                        <a:lnSpc>
                          <a:spcPts val="2400"/>
                        </a:lnSpc>
                        <a:spcAft>
                          <a:spcPts val="0"/>
                        </a:spcAft>
                      </a:pPr>
                      <a:r>
                        <a:rPr lang="zh-TW" altLang="zh-TW" sz="1800" kern="1200" dirty="0" smtClean="0">
                          <a:solidFill>
                            <a:schemeClr val="dk1"/>
                          </a:solidFill>
                          <a:effectLst/>
                          <a:latin typeface="Times New Roman" pitchFamily="18" charset="0"/>
                          <a:ea typeface="標楷體" pitchFamily="65" charset="-120"/>
                          <a:cs typeface="Times New Roman" pitchFamily="18" charset="0"/>
                        </a:rPr>
                        <a:t>藉由產銷班班會宣導並教導班員如何採土。</a:t>
                      </a:r>
                      <a:r>
                        <a:rPr lang="zh-TW"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目的檢測本專區農地地力，減少使用化學肥料，降地農民生產成本</a:t>
                      </a:r>
                      <a:r>
                        <a:rPr lang="zh-TW" altLang="zh-TW" sz="1800" kern="1200" dirty="0" smtClean="0">
                          <a:solidFill>
                            <a:schemeClr val="dk1"/>
                          </a:solidFill>
                          <a:effectLst/>
                          <a:latin typeface="Times New Roman" pitchFamily="18" charset="0"/>
                          <a:ea typeface="標楷體" pitchFamily="65" charset="-120"/>
                          <a:cs typeface="Times New Roman" pitchFamily="18" charset="0"/>
                        </a:rPr>
                        <a:t>。</a:t>
                      </a:r>
                      <a:endParaRPr lang="en-US" altLang="zh-TW" sz="1800" b="0" kern="1200" dirty="0" smtClean="0">
                        <a:solidFill>
                          <a:schemeClr val="dk1"/>
                        </a:solidFill>
                        <a:effectLst/>
                        <a:latin typeface="Times New Roman" pitchFamily="18" charset="0"/>
                        <a:ea typeface="標楷體" pitchFamily="65" charset="-120"/>
                        <a:cs typeface="Times New Roman" pitchFamily="18" charset="0"/>
                      </a:endParaRPr>
                    </a:p>
                    <a:p>
                      <a:pPr marL="42545" algn="just">
                        <a:lnSpc>
                          <a:spcPts val="2400"/>
                        </a:lnSpc>
                        <a:spcAft>
                          <a:spcPts val="0"/>
                        </a:spcAft>
                      </a:pPr>
                      <a:r>
                        <a:rPr lang="zh-TW" altLang="en-US" sz="1800" b="0" kern="1200" dirty="0" smtClean="0">
                          <a:solidFill>
                            <a:schemeClr val="dk1"/>
                          </a:solidFill>
                          <a:effectLst/>
                          <a:latin typeface="Times New Roman" pitchFamily="18" charset="0"/>
                          <a:ea typeface="標楷體" pitchFamily="65" charset="-120"/>
                          <a:cs typeface="Times New Roman" pitchFamily="18" charset="0"/>
                        </a:rPr>
                        <a:t>第一專區：</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約減少</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10~20%</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如：葡萄第</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4</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班班長張坤漢</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p>
                    <a:p>
                      <a:pPr marL="42545" algn="just">
                        <a:lnSpc>
                          <a:spcPts val="2400"/>
                        </a:lnSpc>
                        <a:spcAft>
                          <a:spcPts val="0"/>
                        </a:spcAft>
                      </a:pPr>
                      <a:r>
                        <a:rPr lang="zh-TW" altLang="en-US" sz="1800" b="0" kern="1200" dirty="0" smtClean="0">
                          <a:solidFill>
                            <a:schemeClr val="dk1"/>
                          </a:solidFill>
                          <a:effectLst/>
                          <a:latin typeface="Times New Roman" pitchFamily="18" charset="0"/>
                          <a:ea typeface="標楷體" pitchFamily="65" charset="-120"/>
                          <a:cs typeface="Times New Roman" pitchFamily="18" charset="0"/>
                        </a:rPr>
                        <a:t>第二專區：</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約減少</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20~50%</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如：果樹第</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8</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班班員張英君</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p>
                    <a:p>
                      <a:pPr marL="42545" algn="just">
                        <a:lnSpc>
                          <a:spcPts val="2400"/>
                        </a:lnSpc>
                        <a:spcAft>
                          <a:spcPts val="0"/>
                        </a:spcAft>
                      </a:pPr>
                      <a:r>
                        <a:rPr lang="zh-TW" altLang="en-US" sz="1800" b="0" kern="1200" dirty="0" smtClean="0">
                          <a:solidFill>
                            <a:schemeClr val="dk1"/>
                          </a:solidFill>
                          <a:effectLst/>
                          <a:latin typeface="Times New Roman" pitchFamily="18" charset="0"/>
                          <a:ea typeface="標楷體" pitchFamily="65" charset="-120"/>
                          <a:cs typeface="Times New Roman" pitchFamily="18" charset="0"/>
                        </a:rPr>
                        <a:t>第三專區：</a:t>
                      </a:r>
                      <a:r>
                        <a:rPr lang="zh-TW" altLang="en-US" sz="1800" b="1" kern="1200" dirty="0" smtClean="0">
                          <a:solidFill>
                            <a:srgbClr val="FF0000"/>
                          </a:solidFill>
                          <a:effectLst/>
                          <a:latin typeface="Times New Roman" pitchFamily="18" charset="0"/>
                          <a:ea typeface="標楷體" panose="03000509000000000000" pitchFamily="65" charset="-120"/>
                          <a:cs typeface="Times New Roman" pitchFamily="18" charset="0"/>
                        </a:rPr>
                        <a:t>約減少</a:t>
                      </a:r>
                      <a:r>
                        <a:rPr lang="en-US" altLang="zh-TW" sz="1800" b="1" kern="1200" dirty="0" smtClean="0">
                          <a:solidFill>
                            <a:srgbClr val="FF0000"/>
                          </a:solidFill>
                          <a:effectLst/>
                          <a:latin typeface="Times New Roman" pitchFamily="18" charset="0"/>
                          <a:ea typeface="標楷體" panose="03000509000000000000" pitchFamily="65" charset="-120"/>
                          <a:cs typeface="Times New Roman" pitchFamily="18" charset="0"/>
                        </a:rPr>
                        <a:t>10~20</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如：果樹第</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8</a:t>
                      </a:r>
                      <a:r>
                        <a:rPr lang="zh-TW" altLang="en-US" sz="1800" b="0" kern="1200" dirty="0" smtClean="0">
                          <a:solidFill>
                            <a:schemeClr val="dk1"/>
                          </a:solidFill>
                          <a:effectLst/>
                          <a:latin typeface="Times New Roman" pitchFamily="18" charset="0"/>
                          <a:ea typeface="標楷體" pitchFamily="65" charset="-120"/>
                          <a:cs typeface="Times New Roman" pitchFamily="18" charset="0"/>
                        </a:rPr>
                        <a:t>班班長吳慶源</a:t>
                      </a:r>
                      <a:r>
                        <a:rPr lang="en-US" altLang="zh-TW" sz="1800" b="0" kern="1200" dirty="0" smtClean="0">
                          <a:solidFill>
                            <a:schemeClr val="dk1"/>
                          </a:solidFill>
                          <a:effectLst/>
                          <a:latin typeface="Times New Roman" pitchFamily="18" charset="0"/>
                          <a:ea typeface="標楷體" pitchFamily="65" charset="-120"/>
                          <a:cs typeface="Times New Roman" pitchFamily="18" charset="0"/>
                        </a:rPr>
                        <a:t>)</a:t>
                      </a:r>
                      <a:endParaRPr lang="en-US" altLang="zh-TW" sz="1800" b="0" kern="100" dirty="0" smtClean="0">
                        <a:solidFill>
                          <a:schemeClr val="tx1"/>
                        </a:solidFill>
                        <a:effectLst/>
                        <a:latin typeface="Times New Roman" pitchFamily="18" charset="0"/>
                        <a:ea typeface="標楷體" pitchFamily="65" charset="-120"/>
                        <a:cs typeface="Times New Roman" pitchFamily="18" charset="0"/>
                      </a:endParaRPr>
                    </a:p>
                  </a:txBody>
                  <a:tcPr marL="68580" marR="68580" marT="0" marB="0"/>
                </a:tc>
              </a:tr>
            </a:tbl>
          </a:graphicData>
        </a:graphic>
      </p:graphicFrame>
    </p:spTree>
    <p:extLst>
      <p:ext uri="{BB962C8B-B14F-4D97-AF65-F5344CB8AC3E}">
        <p14:creationId xmlns:p14="http://schemas.microsoft.com/office/powerpoint/2010/main" val="41855477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友善環境</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土壤檢測宣導說明會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Picture 2" descr="https://lh3.googleusercontent.com/-LwlsEhCrn-I/VRuDe77s-vI/AAAAAAAAOus/VWuewzAWDeE/s1280-Ic42/11080498_897639153590708_4804722622232704449_o.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3528" y="980728"/>
            <a:ext cx="4104456" cy="2302343"/>
          </a:xfrm>
          <a:prstGeom prst="rect">
            <a:avLst/>
          </a:prstGeom>
          <a:noFill/>
        </p:spPr>
      </p:pic>
      <p:pic>
        <p:nvPicPr>
          <p:cNvPr id="7" name="圖片 6" descr="51347.jpg"/>
          <p:cNvPicPr>
            <a:picLocks noChangeAspect="1"/>
          </p:cNvPicPr>
          <p:nvPr/>
        </p:nvPicPr>
        <p:blipFill>
          <a:blip r:embed="rId3" cstate="email">
            <a:extLst>
              <a:ext uri="{28A0092B-C50C-407E-A947-70E740481C1C}">
                <a14:useLocalDpi xmlns:a14="http://schemas.microsoft.com/office/drawing/2010/main"/>
              </a:ext>
            </a:extLst>
          </a:blip>
          <a:srcRect t="-470"/>
          <a:stretch>
            <a:fillRect/>
          </a:stretch>
        </p:blipFill>
        <p:spPr>
          <a:xfrm>
            <a:off x="4788024" y="980728"/>
            <a:ext cx="4140032" cy="2471126"/>
          </a:xfrm>
          <a:prstGeom prst="rect">
            <a:avLst/>
          </a:prstGeom>
        </p:spPr>
      </p:pic>
      <p:pic>
        <p:nvPicPr>
          <p:cNvPr id="8"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1520" y="3645024"/>
            <a:ext cx="4104456" cy="2308756"/>
          </a:xfrm>
          <a:prstGeom prst="rect">
            <a:avLst/>
          </a:prstGeom>
          <a:noFill/>
          <a:ln w="9525">
            <a:noFill/>
            <a:miter lim="800000"/>
            <a:headEnd/>
            <a:tailEnd/>
          </a:ln>
        </p:spPr>
      </p:pic>
      <p:pic>
        <p:nvPicPr>
          <p:cNvPr id="9" name="Picture 6" descr="https://lh3.googleusercontent.com/-0GHdux-95rs/VatprqYnsSI/AAAAAAAARz8/zUZ5SuIqnqk/s912-Ic42/S__282675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88024" y="3645024"/>
            <a:ext cx="4104456" cy="2323019"/>
          </a:xfrm>
          <a:prstGeom prst="rect">
            <a:avLst/>
          </a:prstGeom>
          <a:noFill/>
        </p:spPr>
      </p:pic>
    </p:spTree>
    <p:extLst>
      <p:ext uri="{BB962C8B-B14F-4D97-AF65-F5344CB8AC3E}">
        <p14:creationId xmlns:p14="http://schemas.microsoft.com/office/powerpoint/2010/main" val="3707638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友善環境</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農藥殘毒快速檢驗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1133978855"/>
              </p:ext>
            </p:extLst>
          </p:nvPr>
        </p:nvGraphicFramePr>
        <p:xfrm>
          <a:off x="251520" y="873300"/>
          <a:ext cx="8712968" cy="5508028"/>
        </p:xfrm>
        <a:graphic>
          <a:graphicData uri="http://schemas.openxmlformats.org/drawingml/2006/table">
            <a:tbl>
              <a:tblPr firstRow="1" bandRow="1">
                <a:tableStyleId>{5C22544A-7EE6-4342-B048-85BDC9FD1C3A}</a:tableStyleId>
              </a:tblPr>
              <a:tblGrid>
                <a:gridCol w="1296144"/>
                <a:gridCol w="4052411"/>
                <a:gridCol w="3364413"/>
              </a:tblGrid>
              <a:tr h="42395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5.</a:t>
                      </a:r>
                      <a:r>
                        <a:rPr lang="zh-TW" altLang="en-US" sz="2000" dirty="0" smtClean="0">
                          <a:solidFill>
                            <a:srgbClr val="FFFF00"/>
                          </a:solidFill>
                          <a:latin typeface="微軟正黑體" pitchFamily="34" charset="-120"/>
                          <a:ea typeface="微軟正黑體" pitchFamily="34" charset="-120"/>
                        </a:rPr>
                        <a:t>友善環境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p>
                  </a:txBody>
                  <a:tcPr marL="92719" marR="92719" marT="46360" marB="46360" anchor="ctr"/>
                </a:tc>
                <a:tc hMerge="1">
                  <a:txBody>
                    <a:bodyPr/>
                    <a:lstStyle/>
                    <a:p>
                      <a:endParaRPr lang="zh-TW" altLang="en-US"/>
                    </a:p>
                  </a:txBody>
                  <a:tcPr/>
                </a:tc>
                <a:tc hMerge="1">
                  <a:txBody>
                    <a:bodyPr/>
                    <a:lstStyle/>
                    <a:p>
                      <a:endParaRPr lang="zh-TW" altLang="en-US"/>
                    </a:p>
                  </a:txBody>
                  <a:tcPr/>
                </a:tc>
              </a:tr>
              <a:tr h="577621">
                <a:tc>
                  <a:txBody>
                    <a:bodyPr/>
                    <a:lstStyle/>
                    <a:p>
                      <a:pPr algn="ctr"/>
                      <a:r>
                        <a:rPr lang="zh-TW" altLang="en-US" sz="1800" dirty="0" smtClean="0">
                          <a:latin typeface="微軟正黑體" pitchFamily="34" charset="-120"/>
                          <a:ea typeface="微軟正黑體" pitchFamily="34" charset="-120"/>
                        </a:rPr>
                        <a:t>工作項目</a:t>
                      </a:r>
                      <a:endParaRPr lang="zh-TW" altLang="en-US" sz="1800" dirty="0">
                        <a:latin typeface="微軟正黑體" pitchFamily="34" charset="-120"/>
                        <a:ea typeface="微軟正黑體" pitchFamily="34" charset="-120"/>
                      </a:endParaRPr>
                    </a:p>
                  </a:txBody>
                  <a:tcPr marL="92719" marR="92719" marT="46360" marB="46360" anchor="ctr"/>
                </a:tc>
                <a:tc>
                  <a:txBody>
                    <a:bodyPr/>
                    <a:lstStyle/>
                    <a:p>
                      <a:pPr algn="ctr"/>
                      <a:r>
                        <a:rPr lang="zh-TW" altLang="en-US" sz="1800" dirty="0" smtClean="0">
                          <a:latin typeface="微軟正黑體" pitchFamily="34" charset="-120"/>
                          <a:ea typeface="微軟正黑體" pitchFamily="34" charset="-120"/>
                        </a:rPr>
                        <a:t>工作內容摘要</a:t>
                      </a:r>
                      <a:endParaRPr lang="zh-TW" altLang="en-US" sz="1800" dirty="0">
                        <a:latin typeface="微軟正黑體" pitchFamily="34" charset="-120"/>
                        <a:ea typeface="微軟正黑體" pitchFamily="34" charset="-120"/>
                      </a:endParaRPr>
                    </a:p>
                  </a:txBody>
                  <a:tcPr marL="92719" marR="92719" marT="46360" marB="46360" anchor="ctr"/>
                </a:tc>
                <a:tc>
                  <a:txBody>
                    <a:bodyPr/>
                    <a:lstStyle/>
                    <a:p>
                      <a:pPr algn="ctr"/>
                      <a:r>
                        <a:rPr lang="zh-TW" altLang="en-US" sz="1800" dirty="0" smtClean="0">
                          <a:latin typeface="微軟正黑體" pitchFamily="34" charset="-120"/>
                          <a:ea typeface="微軟正黑體" pitchFamily="34" charset="-120"/>
                        </a:rPr>
                        <a:t>對專區的具體成效</a:t>
                      </a:r>
                      <a:endParaRPr lang="zh-TW" altLang="en-US" sz="1800" dirty="0">
                        <a:latin typeface="微軟正黑體" pitchFamily="34" charset="-120"/>
                        <a:ea typeface="微軟正黑體" pitchFamily="34" charset="-120"/>
                      </a:endParaRPr>
                    </a:p>
                  </a:txBody>
                  <a:tcPr marL="92719" marR="92719" marT="46360" marB="46360" anchor="ctr"/>
                </a:tc>
              </a:tr>
              <a:tr h="4506455">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5.4</a:t>
                      </a:r>
                    </a:p>
                    <a:p>
                      <a:pPr algn="just">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農藥殘毒快速檢驗</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9539" marR="69539" marT="0" marB="0" anchor="ctr"/>
                </a:tc>
                <a:tc>
                  <a:txBody>
                    <a:bodyPr/>
                    <a:lstStyle/>
                    <a:p>
                      <a:pPr lvl="0">
                        <a:lnSpc>
                          <a:spcPts val="2400"/>
                        </a:lnSpc>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1.</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每個月平均進行至少</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15-20</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件專區產品檢驗，截至</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10</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月底，共檢驗</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215</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件</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今年目標</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180</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件</a:t>
                      </a:r>
                      <a:r>
                        <a:rPr lang="en-US"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，包含了蕈菜類、水果類、葉菜類、果菜類、香辛植物及其他草本植物。</a:t>
                      </a:r>
                      <a:endParaRPr lang="zh-TW" altLang="zh-TW" sz="1800" kern="1200" dirty="0">
                        <a:solidFill>
                          <a:schemeClr val="dk1"/>
                        </a:solidFill>
                        <a:effectLst/>
                        <a:latin typeface="標楷體" panose="03000509000000000000" pitchFamily="65" charset="-120"/>
                        <a:ea typeface="標楷體" panose="03000509000000000000" pitchFamily="65" charset="-120"/>
                        <a:cs typeface="+mn-cs"/>
                      </a:endParaRPr>
                    </a:p>
                  </a:txBody>
                  <a:tcPr marL="69539" marR="69539" marT="0" marB="0"/>
                </a:tc>
                <a:tc>
                  <a:txBody>
                    <a:bodyPr/>
                    <a:lstStyle/>
                    <a:p>
                      <a:pPr lvl="0">
                        <a:lnSpc>
                          <a:spcPts val="2400"/>
                        </a:lnSpc>
                      </a:pP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1.</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提供專區農民產品出貨前之農藥殘毒檢驗参考依據，</a:t>
                      </a:r>
                      <a:r>
                        <a:rPr lang="zh-TW" altLang="zh-TW" sz="1800" b="1" kern="1200" dirty="0" smtClean="0">
                          <a:solidFill>
                            <a:srgbClr val="FF0000"/>
                          </a:solidFill>
                          <a:effectLst/>
                          <a:latin typeface="Times New Roman" pitchFamily="18" charset="0"/>
                          <a:ea typeface="標楷體" pitchFamily="65" charset="-120"/>
                          <a:cs typeface="Times New Roman" pitchFamily="18" charset="0"/>
                        </a:rPr>
                        <a:t>避免專區農民因出貨時抽驗農藥殘留值過高而受罰。</a:t>
                      </a:r>
                    </a:p>
                  </a:txBody>
                  <a:tcPr marL="69539" marR="69539" marT="0" marB="0"/>
                </a:tc>
              </a:tr>
            </a:tbl>
          </a:graphicData>
        </a:graphic>
      </p:graphicFrame>
      <p:pic>
        <p:nvPicPr>
          <p:cNvPr id="8" name="圖片 7"/>
          <p:cNvPicPr/>
          <p:nvPr/>
        </p:nvPicPr>
        <p:blipFill rotWithShape="1">
          <a:blip r:embed="rId2" cstate="email">
            <a:extLst>
              <a:ext uri="{28A0092B-C50C-407E-A947-70E740481C1C}">
                <a14:useLocalDpi xmlns:a14="http://schemas.microsoft.com/office/drawing/2010/main"/>
              </a:ext>
            </a:extLst>
          </a:blip>
          <a:srcRect/>
          <a:stretch/>
        </p:blipFill>
        <p:spPr bwMode="auto">
          <a:xfrm>
            <a:off x="2339752" y="3212976"/>
            <a:ext cx="1285875" cy="2667000"/>
          </a:xfrm>
          <a:prstGeom prst="rect">
            <a:avLst/>
          </a:prstGeom>
          <a:ln>
            <a:noFill/>
          </a:ln>
          <a:extLst>
            <a:ext uri="{53640926-AAD7-44D8-BBD7-CCE9431645EC}">
              <a14:shadowObscured xmlns:a14="http://schemas.microsoft.com/office/drawing/2010/main"/>
            </a:ext>
          </a:extLst>
        </p:spPr>
      </p:pic>
      <p:pic>
        <p:nvPicPr>
          <p:cNvPr id="9" name="圖片 8"/>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3995936" y="3284984"/>
            <a:ext cx="4084139" cy="25919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320096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友善環境</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農藥殘毒快速檢驗 </a:t>
            </a:r>
            <a:endParaRPr lang="zh-TW" altLang="en-US" sz="2800" b="1"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747331306"/>
              </p:ext>
            </p:extLst>
          </p:nvPr>
        </p:nvGraphicFramePr>
        <p:xfrm>
          <a:off x="251520" y="873300"/>
          <a:ext cx="8712968" cy="5508028"/>
        </p:xfrm>
        <a:graphic>
          <a:graphicData uri="http://schemas.openxmlformats.org/drawingml/2006/table">
            <a:tbl>
              <a:tblPr firstRow="1" bandRow="1">
                <a:tableStyleId>{5C22544A-7EE6-4342-B048-85BDC9FD1C3A}</a:tableStyleId>
              </a:tblPr>
              <a:tblGrid>
                <a:gridCol w="1296144"/>
                <a:gridCol w="3888432"/>
                <a:gridCol w="3528392"/>
              </a:tblGrid>
              <a:tr h="42395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dirty="0" smtClean="0">
                          <a:solidFill>
                            <a:srgbClr val="FFFF00"/>
                          </a:solidFill>
                          <a:latin typeface="微軟正黑體" pitchFamily="34" charset="-120"/>
                          <a:ea typeface="微軟正黑體" pitchFamily="34" charset="-120"/>
                        </a:rPr>
                        <a:t>5.</a:t>
                      </a:r>
                      <a:r>
                        <a:rPr lang="zh-TW" altLang="en-US" sz="2000" dirty="0" smtClean="0">
                          <a:solidFill>
                            <a:srgbClr val="FFFF00"/>
                          </a:solidFill>
                          <a:latin typeface="微軟正黑體" pitchFamily="34" charset="-120"/>
                          <a:ea typeface="微軟正黑體" pitchFamily="34" charset="-120"/>
                        </a:rPr>
                        <a:t>友善環境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p>
                  </a:txBody>
                  <a:tcPr marL="92719" marR="92719" marT="46360" marB="46360" anchor="ctr"/>
                </a:tc>
                <a:tc hMerge="1">
                  <a:txBody>
                    <a:bodyPr/>
                    <a:lstStyle/>
                    <a:p>
                      <a:endParaRPr lang="zh-TW" altLang="en-US"/>
                    </a:p>
                  </a:txBody>
                  <a:tcPr/>
                </a:tc>
                <a:tc hMerge="1">
                  <a:txBody>
                    <a:bodyPr/>
                    <a:lstStyle/>
                    <a:p>
                      <a:endParaRPr lang="zh-TW" altLang="en-US"/>
                    </a:p>
                  </a:txBody>
                  <a:tcPr/>
                </a:tc>
              </a:tr>
              <a:tr h="577621">
                <a:tc>
                  <a:txBody>
                    <a:bodyPr/>
                    <a:lstStyle/>
                    <a:p>
                      <a:pPr algn="ctr"/>
                      <a:r>
                        <a:rPr lang="zh-TW" altLang="en-US" sz="1800" dirty="0" smtClean="0">
                          <a:latin typeface="微軟正黑體" pitchFamily="34" charset="-120"/>
                          <a:ea typeface="微軟正黑體" pitchFamily="34" charset="-120"/>
                        </a:rPr>
                        <a:t>工作項目</a:t>
                      </a:r>
                      <a:endParaRPr lang="zh-TW" altLang="en-US" sz="1800" dirty="0">
                        <a:latin typeface="微軟正黑體" pitchFamily="34" charset="-120"/>
                        <a:ea typeface="微軟正黑體" pitchFamily="34" charset="-120"/>
                      </a:endParaRPr>
                    </a:p>
                  </a:txBody>
                  <a:tcPr marL="92719" marR="92719" marT="46360" marB="46360" anchor="ctr"/>
                </a:tc>
                <a:tc>
                  <a:txBody>
                    <a:bodyPr/>
                    <a:lstStyle/>
                    <a:p>
                      <a:pPr algn="ctr"/>
                      <a:r>
                        <a:rPr lang="zh-TW" altLang="en-US" sz="1800" dirty="0" smtClean="0">
                          <a:latin typeface="微軟正黑體" pitchFamily="34" charset="-120"/>
                          <a:ea typeface="微軟正黑體" pitchFamily="34" charset="-120"/>
                        </a:rPr>
                        <a:t>工作內容摘要</a:t>
                      </a:r>
                      <a:endParaRPr lang="zh-TW" altLang="en-US" sz="1800" dirty="0">
                        <a:latin typeface="微軟正黑體" pitchFamily="34" charset="-120"/>
                        <a:ea typeface="微軟正黑體" pitchFamily="34" charset="-120"/>
                      </a:endParaRPr>
                    </a:p>
                  </a:txBody>
                  <a:tcPr marL="92719" marR="92719" marT="46360" marB="46360" anchor="ctr"/>
                </a:tc>
                <a:tc>
                  <a:txBody>
                    <a:bodyPr/>
                    <a:lstStyle/>
                    <a:p>
                      <a:pPr algn="ctr"/>
                      <a:r>
                        <a:rPr lang="zh-TW" altLang="en-US" sz="1800" dirty="0" smtClean="0">
                          <a:latin typeface="微軟正黑體" pitchFamily="34" charset="-120"/>
                          <a:ea typeface="微軟正黑體" pitchFamily="34" charset="-120"/>
                        </a:rPr>
                        <a:t>對專區的具體成效</a:t>
                      </a:r>
                      <a:endParaRPr lang="zh-TW" altLang="en-US" sz="1800" dirty="0">
                        <a:latin typeface="微軟正黑體" pitchFamily="34" charset="-120"/>
                        <a:ea typeface="微軟正黑體" pitchFamily="34" charset="-120"/>
                      </a:endParaRPr>
                    </a:p>
                  </a:txBody>
                  <a:tcPr marL="92719" marR="92719" marT="46360" marB="46360" anchor="ctr"/>
                </a:tc>
              </a:tr>
              <a:tr h="4506455">
                <a:tc>
                  <a:txBody>
                    <a:bodyPr/>
                    <a:lstStyle/>
                    <a:p>
                      <a:pPr algn="just">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5.4</a:t>
                      </a:r>
                    </a:p>
                    <a:p>
                      <a:pPr algn="just">
                        <a:lnSpc>
                          <a:spcPts val="2400"/>
                        </a:lnSpc>
                        <a:spcAft>
                          <a:spcPts val="0"/>
                        </a:spcAft>
                      </a:pPr>
                      <a:r>
                        <a:rPr lang="zh-TW" altLang="en-US"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農藥殘毒快速檢驗</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9539" marR="69539" marT="0" marB="0" anchor="ctr"/>
                </a:tc>
                <a:tc>
                  <a:txBody>
                    <a:bodyPr/>
                    <a:lstStyle/>
                    <a:p>
                      <a:pPr lvl="0">
                        <a:lnSpc>
                          <a:spcPts val="2400"/>
                        </a:lnSpc>
                      </a:pPr>
                      <a:r>
                        <a:rPr lang="en-US" altLang="zh-TW" sz="1800" kern="1200" dirty="0" smtClean="0">
                          <a:solidFill>
                            <a:schemeClr val="dk1"/>
                          </a:solidFill>
                          <a:effectLst/>
                          <a:latin typeface="Times New Roman" pitchFamily="18" charset="0"/>
                          <a:ea typeface="標楷體" pitchFamily="65" charset="-120"/>
                          <a:cs typeface="Times New Roman" pitchFamily="18" charset="0"/>
                        </a:rPr>
                        <a:t>2. </a:t>
                      </a:r>
                      <a:r>
                        <a:rPr lang="zh-TW" altLang="zh-TW" sz="1800" kern="1200" dirty="0" smtClean="0">
                          <a:solidFill>
                            <a:schemeClr val="dk1"/>
                          </a:solidFill>
                          <a:effectLst/>
                          <a:latin typeface="Times New Roman" pitchFamily="18" charset="0"/>
                          <a:ea typeface="標楷體" pitchFamily="65" charset="-120"/>
                          <a:cs typeface="Times New Roman" pitchFamily="18" charset="0"/>
                        </a:rPr>
                        <a:t>每週五由農會中衛平台負責農藥快篩及供應，確保安全及品質。</a:t>
                      </a:r>
                    </a:p>
                    <a:p>
                      <a:pPr>
                        <a:lnSpc>
                          <a:spcPts val="2400"/>
                        </a:lnSpc>
                      </a:pPr>
                      <a:r>
                        <a:rPr lang="en-US" altLang="zh-TW" sz="1800" kern="1200" dirty="0" smtClean="0">
                          <a:solidFill>
                            <a:schemeClr val="dk1"/>
                          </a:solidFill>
                          <a:effectLst/>
                          <a:latin typeface="Times New Roman" pitchFamily="18" charset="0"/>
                          <a:ea typeface="標楷體" pitchFamily="65" charset="-120"/>
                          <a:cs typeface="Times New Roman" pitchFamily="18" charset="0"/>
                        </a:rPr>
                        <a:t>3. </a:t>
                      </a:r>
                      <a:r>
                        <a:rPr lang="zh-TW" altLang="zh-TW" sz="1800" kern="1200" dirty="0" smtClean="0">
                          <a:solidFill>
                            <a:schemeClr val="dk1"/>
                          </a:solidFill>
                          <a:effectLst/>
                          <a:latin typeface="Times New Roman" pitchFamily="18" charset="0"/>
                          <a:ea typeface="標楷體" pitchFamily="65" charset="-120"/>
                          <a:cs typeface="Times New Roman" pitchFamily="18" charset="0"/>
                        </a:rPr>
                        <a:t>每月</a:t>
                      </a:r>
                      <a:r>
                        <a:rPr lang="en-US" altLang="zh-TW" sz="1800" kern="1200" dirty="0" smtClean="0">
                          <a:solidFill>
                            <a:schemeClr val="dk1"/>
                          </a:solidFill>
                          <a:effectLst/>
                          <a:latin typeface="Times New Roman" pitchFamily="18" charset="0"/>
                          <a:ea typeface="標楷體" pitchFamily="65" charset="-120"/>
                          <a:cs typeface="Times New Roman" pitchFamily="18" charset="0"/>
                        </a:rPr>
                        <a:t>6</a:t>
                      </a:r>
                      <a:r>
                        <a:rPr lang="zh-TW" altLang="zh-TW" sz="1800" kern="1200" dirty="0" smtClean="0">
                          <a:solidFill>
                            <a:schemeClr val="dk1"/>
                          </a:solidFill>
                          <a:effectLst/>
                          <a:latin typeface="Times New Roman" pitchFamily="18" charset="0"/>
                          <a:ea typeface="標楷體" pitchFamily="65" charset="-120"/>
                          <a:cs typeface="Times New Roman" pitchFamily="18" charset="0"/>
                        </a:rPr>
                        <a:t>日前繳交日報表及月報表給農試所曾佳琳老師，並將檢測結果上傳至農藥殘毒快速檢驗資訊系統。</a:t>
                      </a:r>
                      <a:endParaRPr lang="zh-TW" altLang="zh-TW" sz="1800" kern="1200" dirty="0">
                        <a:solidFill>
                          <a:schemeClr val="dk1"/>
                        </a:solidFill>
                        <a:effectLst/>
                        <a:latin typeface="Times New Roman" pitchFamily="18" charset="0"/>
                        <a:ea typeface="標楷體" pitchFamily="65" charset="-120"/>
                        <a:cs typeface="Times New Roman" pitchFamily="18" charset="0"/>
                      </a:endParaRPr>
                    </a:p>
                  </a:txBody>
                  <a:tcPr marL="69539" marR="69539" marT="0" marB="0"/>
                </a:tc>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lang="en-US" altLang="zh-TW" sz="1800" b="1" kern="1200" dirty="0" smtClean="0">
                          <a:solidFill>
                            <a:srgbClr val="FF0000"/>
                          </a:solidFill>
                          <a:effectLst/>
                          <a:latin typeface="Times New Roman" pitchFamily="18" charset="0"/>
                          <a:ea typeface="標楷體" pitchFamily="65" charset="-120"/>
                          <a:cs typeface="Times New Roman" pitchFamily="18" charset="0"/>
                        </a:rPr>
                        <a:t>2.</a:t>
                      </a:r>
                      <a:r>
                        <a:rPr lang="zh-TW" altLang="zh-TW" sz="1800" b="1" kern="1200" dirty="0" smtClean="0">
                          <a:solidFill>
                            <a:srgbClr val="FF0000"/>
                          </a:solidFill>
                          <a:effectLst/>
                          <a:latin typeface="Times New Roman" pitchFamily="18" charset="0"/>
                          <a:ea typeface="標楷體" pitchFamily="65" charset="-120"/>
                          <a:cs typeface="Times New Roman" pitchFamily="18" charset="0"/>
                        </a:rPr>
                        <a:t>落實地產地消之在地安全食材</a:t>
                      </a:r>
                      <a:r>
                        <a:rPr lang="zh-TW" altLang="zh-TW" sz="1800" kern="1200" dirty="0" smtClean="0">
                          <a:solidFill>
                            <a:srgbClr val="FF0000"/>
                          </a:solidFill>
                          <a:effectLst/>
                          <a:latin typeface="Times New Roman" pitchFamily="18" charset="0"/>
                          <a:ea typeface="標楷體" pitchFamily="65" charset="-120"/>
                          <a:cs typeface="Times New Roman" pitchFamily="18" charset="0"/>
                        </a:rPr>
                        <a:t>，</a:t>
                      </a:r>
                      <a:r>
                        <a:rPr lang="zh-TW" altLang="zh-TW" sz="1800" kern="1200" dirty="0" smtClean="0">
                          <a:solidFill>
                            <a:schemeClr val="dk1"/>
                          </a:solidFill>
                          <a:effectLst/>
                          <a:latin typeface="Times New Roman" pitchFamily="18" charset="0"/>
                          <a:ea typeface="標楷體" pitchFamily="65" charset="-120"/>
                          <a:cs typeface="Times New Roman" pitchFamily="18" charset="0"/>
                        </a:rPr>
                        <a:t>供應新社高中在地安全食材</a:t>
                      </a:r>
                      <a:r>
                        <a:rPr lang="en-US" altLang="zh-TW" sz="1800" kern="1200" dirty="0" smtClean="0">
                          <a:solidFill>
                            <a:schemeClr val="dk1"/>
                          </a:solidFill>
                          <a:effectLst/>
                          <a:latin typeface="Times New Roman" pitchFamily="18" charset="0"/>
                          <a:ea typeface="標楷體" pitchFamily="65" charset="-120"/>
                          <a:cs typeface="Times New Roman" pitchFamily="18" charset="0"/>
                        </a:rPr>
                        <a:t>(</a:t>
                      </a:r>
                      <a:r>
                        <a:rPr lang="zh-TW" altLang="zh-TW" sz="1800" kern="1200" dirty="0" smtClean="0">
                          <a:solidFill>
                            <a:schemeClr val="dk1"/>
                          </a:solidFill>
                          <a:effectLst/>
                          <a:latin typeface="Times New Roman" pitchFamily="18" charset="0"/>
                          <a:ea typeface="標楷體" pitchFamily="65" charset="-120"/>
                          <a:cs typeface="Times New Roman" pitchFamily="18" charset="0"/>
                        </a:rPr>
                        <a:t>水果類</a:t>
                      </a:r>
                      <a:r>
                        <a:rPr lang="en-US" altLang="zh-TW" sz="1800" kern="1200" dirty="0" smtClean="0">
                          <a:solidFill>
                            <a:schemeClr val="dk1"/>
                          </a:solidFill>
                          <a:effectLst/>
                          <a:latin typeface="Times New Roman" pitchFamily="18" charset="0"/>
                          <a:ea typeface="標楷體" pitchFamily="65" charset="-120"/>
                          <a:cs typeface="Times New Roman" pitchFamily="18" charset="0"/>
                        </a:rPr>
                        <a:t>)</a:t>
                      </a:r>
                      <a:r>
                        <a:rPr lang="zh-TW" altLang="zh-TW" sz="1800" kern="1200" dirty="0" smtClean="0">
                          <a:solidFill>
                            <a:schemeClr val="dk1"/>
                          </a:solidFill>
                          <a:effectLst/>
                          <a:latin typeface="Times New Roman" pitchFamily="18" charset="0"/>
                          <a:ea typeface="標楷體" pitchFamily="65" charset="-120"/>
                          <a:cs typeface="Times New Roman" pitchFamily="18" charset="0"/>
                        </a:rPr>
                        <a:t>，確保安全及品質。</a:t>
                      </a:r>
                      <a:endParaRPr lang="en-US" altLang="zh-TW" sz="1800" b="0" kern="100" dirty="0" smtClean="0">
                        <a:solidFill>
                          <a:schemeClr val="tx1"/>
                        </a:solidFill>
                        <a:effectLst/>
                        <a:latin typeface="Times New Roman" pitchFamily="18" charset="0"/>
                        <a:ea typeface="標楷體" pitchFamily="65" charset="-120"/>
                        <a:cs typeface="Times New Roman" pitchFamily="18" charset="0"/>
                      </a:endParaRPr>
                    </a:p>
                    <a:p>
                      <a:pPr lvl="0">
                        <a:lnSpc>
                          <a:spcPts val="2400"/>
                        </a:lnSpc>
                      </a:pPr>
                      <a:endParaRPr lang="en-US" altLang="zh-TW" sz="1800" b="0" kern="100" dirty="0" smtClean="0">
                        <a:solidFill>
                          <a:schemeClr val="tx1"/>
                        </a:solidFill>
                        <a:effectLst/>
                        <a:latin typeface="Times New Roman" pitchFamily="18" charset="0"/>
                        <a:ea typeface="標楷體" pitchFamily="65" charset="-120"/>
                        <a:cs typeface="Times New Roman" pitchFamily="18" charset="0"/>
                      </a:endParaRPr>
                    </a:p>
                  </a:txBody>
                  <a:tcPr marL="69539" marR="69539" marT="0" marB="0"/>
                </a:tc>
              </a:tr>
            </a:tbl>
          </a:graphicData>
        </a:graphic>
      </p:graphicFrame>
      <p:pic>
        <p:nvPicPr>
          <p:cNvPr id="10" name="圖片 9"/>
          <p:cNvPicPr preferRelativeResize="0">
            <a:picLocks/>
          </p:cNvPicPr>
          <p:nvPr/>
        </p:nvPicPr>
        <p:blipFill>
          <a:blip r:embed="rId2" cstate="email">
            <a:extLst>
              <a:ext uri="{28A0092B-C50C-407E-A947-70E740481C1C}">
                <a14:useLocalDpi xmlns:a14="http://schemas.microsoft.com/office/drawing/2010/main"/>
              </a:ext>
            </a:extLst>
          </a:blip>
          <a:stretch>
            <a:fillRect/>
          </a:stretch>
        </p:blipFill>
        <p:spPr>
          <a:xfrm>
            <a:off x="5446898" y="3789040"/>
            <a:ext cx="3517590" cy="22322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圖片 10"/>
          <p:cNvPicPr preferRelativeResize="0">
            <a:picLocks/>
          </p:cNvPicPr>
          <p:nvPr/>
        </p:nvPicPr>
        <p:blipFill>
          <a:blip r:embed="rId3" cstate="email">
            <a:extLst>
              <a:ext uri="{28A0092B-C50C-407E-A947-70E740481C1C}">
                <a14:useLocalDpi xmlns:a14="http://schemas.microsoft.com/office/drawing/2010/main"/>
              </a:ext>
            </a:extLst>
          </a:blip>
          <a:stretch>
            <a:fillRect/>
          </a:stretch>
        </p:blipFill>
        <p:spPr>
          <a:xfrm>
            <a:off x="1619672" y="3805913"/>
            <a:ext cx="3672408" cy="22153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8417360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友善環境</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台中園區擴建案擾動區樹木再利用</a:t>
            </a:r>
            <a:endParaRPr lang="zh-TW" altLang="zh-TW" sz="2800" b="1" dirty="0" smtClean="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2560200882"/>
              </p:ext>
            </p:extLst>
          </p:nvPr>
        </p:nvGraphicFramePr>
        <p:xfrm>
          <a:off x="251520" y="873300"/>
          <a:ext cx="8640961" cy="5392877"/>
        </p:xfrm>
        <a:graphic>
          <a:graphicData uri="http://schemas.openxmlformats.org/drawingml/2006/table">
            <a:tbl>
              <a:tblPr firstRow="1" bandRow="1">
                <a:tableStyleId>{5C22544A-7EE6-4342-B048-85BDC9FD1C3A}</a:tableStyleId>
              </a:tblPr>
              <a:tblGrid>
                <a:gridCol w="1882190"/>
                <a:gridCol w="3422163"/>
                <a:gridCol w="3336608"/>
              </a:tblGrid>
              <a:tr h="429494">
                <a:tc gridSpan="3">
                  <a:txBody>
                    <a:bodyPr/>
                    <a:lstStyle/>
                    <a:p>
                      <a:r>
                        <a:rPr lang="en-US" altLang="zh-TW" sz="2000" dirty="0" smtClean="0">
                          <a:solidFill>
                            <a:srgbClr val="FFFF00"/>
                          </a:solidFill>
                          <a:latin typeface="微軟正黑體" pitchFamily="34" charset="-120"/>
                          <a:ea typeface="微軟正黑體" pitchFamily="34" charset="-120"/>
                        </a:rPr>
                        <a:t>5.</a:t>
                      </a:r>
                      <a:r>
                        <a:rPr lang="zh-TW" altLang="en-US" sz="2000" dirty="0" smtClean="0">
                          <a:solidFill>
                            <a:srgbClr val="FFFF00"/>
                          </a:solidFill>
                          <a:latin typeface="微軟正黑體" pitchFamily="34" charset="-120"/>
                          <a:ea typeface="微軟正黑體" pitchFamily="34" charset="-120"/>
                        </a:rPr>
                        <a:t>友善環境  配分</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r>
                        <a:rPr lang="en-US" altLang="zh-TW" sz="2000" dirty="0" smtClean="0">
                          <a:solidFill>
                            <a:srgbClr val="FFFF00"/>
                          </a:solidFill>
                          <a:latin typeface="微軟正黑體" pitchFamily="34" charset="-120"/>
                          <a:ea typeface="微軟正黑體" pitchFamily="34" charset="-120"/>
                        </a:rPr>
                        <a:t>/</a:t>
                      </a:r>
                      <a:r>
                        <a:rPr lang="zh-TW" altLang="en-US" sz="2000" dirty="0" smtClean="0">
                          <a:solidFill>
                            <a:srgbClr val="FFFF00"/>
                          </a:solidFill>
                          <a:latin typeface="微軟正黑體" pitchFamily="34" charset="-120"/>
                          <a:ea typeface="微軟正黑體" pitchFamily="34" charset="-120"/>
                        </a:rPr>
                        <a:t>自評</a:t>
                      </a:r>
                      <a:r>
                        <a:rPr lang="en-US" altLang="zh-TW" sz="2000" dirty="0" smtClean="0">
                          <a:solidFill>
                            <a:srgbClr val="FFFF00"/>
                          </a:solidFill>
                          <a:latin typeface="微軟正黑體" pitchFamily="34" charset="-120"/>
                          <a:ea typeface="微軟正黑體" pitchFamily="34" charset="-120"/>
                        </a:rPr>
                        <a:t>20</a:t>
                      </a:r>
                      <a:r>
                        <a:rPr lang="zh-TW" altLang="en-US" sz="2000" dirty="0" smtClean="0">
                          <a:solidFill>
                            <a:srgbClr val="FFFF00"/>
                          </a:solidFill>
                          <a:latin typeface="微軟正黑體" pitchFamily="34" charset="-120"/>
                          <a:ea typeface="微軟正黑體" pitchFamily="34" charset="-120"/>
                        </a:rPr>
                        <a:t>分</a:t>
                      </a:r>
                      <a:endParaRPr lang="zh-TW" altLang="en-US" sz="2000" dirty="0">
                        <a:solidFill>
                          <a:srgbClr val="FFFF00"/>
                        </a:solidFill>
                        <a:latin typeface="微軟正黑體" pitchFamily="34" charset="-120"/>
                        <a:ea typeface="微軟正黑體" pitchFamily="34" charset="-120"/>
                      </a:endParaRPr>
                    </a:p>
                  </a:txBody>
                  <a:tcPr marL="92719" marR="92719" marT="46360" marB="46360" anchor="ctr"/>
                </a:tc>
                <a:tc hMerge="1">
                  <a:txBody>
                    <a:bodyPr/>
                    <a:lstStyle/>
                    <a:p>
                      <a:endParaRPr lang="zh-TW" altLang="en-US"/>
                    </a:p>
                  </a:txBody>
                  <a:tcPr/>
                </a:tc>
                <a:tc hMerge="1">
                  <a:txBody>
                    <a:bodyPr/>
                    <a:lstStyle/>
                    <a:p>
                      <a:endParaRPr lang="zh-TW" altLang="en-US"/>
                    </a:p>
                  </a:txBody>
                  <a:tcPr/>
                </a:tc>
              </a:tr>
              <a:tr h="398014">
                <a:tc>
                  <a:txBody>
                    <a:bodyPr/>
                    <a:lstStyle/>
                    <a:p>
                      <a:pPr algn="ctr"/>
                      <a:r>
                        <a:rPr lang="zh-TW" altLang="en-US" sz="1800" dirty="0" smtClean="0">
                          <a:latin typeface="微軟正黑體" pitchFamily="34" charset="-120"/>
                          <a:ea typeface="微軟正黑體" pitchFamily="34" charset="-120"/>
                        </a:rPr>
                        <a:t>工作項目</a:t>
                      </a:r>
                      <a:endParaRPr lang="zh-TW" altLang="en-US" sz="1800" dirty="0">
                        <a:latin typeface="微軟正黑體" pitchFamily="34" charset="-120"/>
                        <a:ea typeface="微軟正黑體" pitchFamily="34" charset="-120"/>
                      </a:endParaRPr>
                    </a:p>
                  </a:txBody>
                  <a:tcPr marL="92719" marR="92719" marT="46360" marB="46360" anchor="ctr"/>
                </a:tc>
                <a:tc>
                  <a:txBody>
                    <a:bodyPr/>
                    <a:lstStyle/>
                    <a:p>
                      <a:pPr algn="ctr"/>
                      <a:r>
                        <a:rPr lang="zh-TW" altLang="en-US" sz="1800" dirty="0" smtClean="0">
                          <a:latin typeface="微軟正黑體" pitchFamily="34" charset="-120"/>
                          <a:ea typeface="微軟正黑體" pitchFamily="34" charset="-120"/>
                        </a:rPr>
                        <a:t>工作內容摘要</a:t>
                      </a:r>
                      <a:endParaRPr lang="zh-TW" altLang="en-US" sz="1800" dirty="0">
                        <a:latin typeface="微軟正黑體" pitchFamily="34" charset="-120"/>
                        <a:ea typeface="微軟正黑體" pitchFamily="34" charset="-120"/>
                      </a:endParaRPr>
                    </a:p>
                  </a:txBody>
                  <a:tcPr marL="92719" marR="92719" marT="46360" marB="46360" anchor="ctr"/>
                </a:tc>
                <a:tc>
                  <a:txBody>
                    <a:bodyPr/>
                    <a:lstStyle/>
                    <a:p>
                      <a:pPr algn="ctr"/>
                      <a:r>
                        <a:rPr lang="zh-TW" altLang="en-US" sz="1800" dirty="0" smtClean="0">
                          <a:latin typeface="微軟正黑體" pitchFamily="34" charset="-120"/>
                          <a:ea typeface="微軟正黑體" pitchFamily="34" charset="-120"/>
                        </a:rPr>
                        <a:t>對專區的具體成效</a:t>
                      </a:r>
                      <a:endParaRPr lang="zh-TW" altLang="en-US" sz="1800" dirty="0">
                        <a:latin typeface="微軟正黑體" pitchFamily="34" charset="-120"/>
                        <a:ea typeface="微軟正黑體" pitchFamily="34" charset="-120"/>
                      </a:endParaRPr>
                    </a:p>
                  </a:txBody>
                  <a:tcPr marL="92719" marR="92719" marT="46360" marB="46360" anchor="ctr"/>
                </a:tc>
              </a:tr>
              <a:tr h="4565369">
                <a:tc>
                  <a:txBody>
                    <a:bodyPr/>
                    <a:lstStyle/>
                    <a:p>
                      <a:pPr algn="l">
                        <a:lnSpc>
                          <a:spcPts val="2400"/>
                        </a:lnSpc>
                        <a:spcAft>
                          <a:spcPts val="0"/>
                        </a:spcAft>
                      </a:pPr>
                      <a:r>
                        <a:rPr lang="en-US" altLang="zh-TW" sz="1800" kern="100" dirty="0" smtClean="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5.5</a:t>
                      </a:r>
                    </a:p>
                    <a:p>
                      <a:pPr algn="l">
                        <a:lnSpc>
                          <a:spcPts val="2400"/>
                        </a:lnSpc>
                        <a:spcAft>
                          <a:spcPts val="0"/>
                        </a:spcAft>
                      </a:pPr>
                      <a:r>
                        <a:rPr lang="zh-TW" altLang="en-US" sz="1800" kern="100" dirty="0" smtClean="0">
                          <a:effectLst/>
                          <a:latin typeface="Times New Roman" panose="02020603050405020304" pitchFamily="18" charset="0"/>
                          <a:ea typeface="標楷體" panose="03000509000000000000" pitchFamily="65" charset="-120"/>
                          <a:cs typeface="Times New Roman" panose="02020603050405020304" pitchFamily="18" charset="0"/>
                        </a:rPr>
                        <a:t>台中園區擴建案擾動區樹木再利用</a:t>
                      </a:r>
                      <a:endParaRPr lang="zh-TW" sz="18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9539" marR="69539" marT="0" marB="0"/>
                </a:tc>
                <a:tc>
                  <a:txBody>
                    <a:bodyPr/>
                    <a:lstStyle/>
                    <a:p>
                      <a:pPr lvl="0" algn="l">
                        <a:lnSpc>
                          <a:spcPts val="2400"/>
                        </a:lnSpc>
                      </a:pP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本會協助</a:t>
                      </a:r>
                      <a:r>
                        <a:rPr lang="zh-TW" altLang="zh-TW" sz="18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台積電台中廠擴大基地相思樹再利用</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，免除補植近</a:t>
                      </a:r>
                      <a:r>
                        <a:rPr lang="en-US" altLang="zh-TW" sz="1800" kern="1200" dirty="0" smtClean="0">
                          <a:solidFill>
                            <a:schemeClr val="dk1"/>
                          </a:solidFill>
                          <a:effectLst/>
                          <a:latin typeface="標楷體" panose="03000509000000000000" pitchFamily="65" charset="-120"/>
                          <a:ea typeface="標楷體" panose="03000509000000000000" pitchFamily="65" charset="-120"/>
                          <a:cs typeface="+mn-cs"/>
                        </a:rPr>
                        <a:t>6000</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株</a:t>
                      </a: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林木</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之困擾。</a:t>
                      </a:r>
                      <a:endParaRPr lang="zh-TW" altLang="zh-TW" sz="1800" kern="1200" dirty="0">
                        <a:solidFill>
                          <a:schemeClr val="dk1"/>
                        </a:solidFill>
                        <a:effectLst/>
                        <a:latin typeface="標楷體" panose="03000509000000000000" pitchFamily="65" charset="-120"/>
                        <a:ea typeface="標楷體" panose="03000509000000000000" pitchFamily="65" charset="-120"/>
                        <a:cs typeface="+mn-cs"/>
                      </a:endParaRPr>
                    </a:p>
                  </a:txBody>
                  <a:tcPr marL="69539" marR="69539" marT="0" marB="0"/>
                </a:tc>
                <a:tc>
                  <a:txBody>
                    <a:bodyPr/>
                    <a:lstStyle/>
                    <a:p>
                      <a:pPr lvl="0" algn="l">
                        <a:lnSpc>
                          <a:spcPts val="2400"/>
                        </a:lnSpc>
                      </a:pP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因為協助台積電免除被環保團體</a:t>
                      </a:r>
                      <a:r>
                        <a:rPr lang="zh-TW" altLang="en-US" sz="1800" kern="1200" dirty="0" smtClean="0">
                          <a:solidFill>
                            <a:schemeClr val="dk1"/>
                          </a:solidFill>
                          <a:effectLst/>
                          <a:latin typeface="標楷體" panose="03000509000000000000" pitchFamily="65" charset="-120"/>
                          <a:ea typeface="標楷體" panose="03000509000000000000" pitchFamily="65" charset="-120"/>
                          <a:cs typeface="+mn-cs"/>
                        </a:rPr>
                        <a:t>檢討</a:t>
                      </a:r>
                      <a:r>
                        <a:rPr lang="zh-TW" altLang="zh-TW" sz="1800" kern="1200" dirty="0" smtClean="0">
                          <a:solidFill>
                            <a:schemeClr val="dk1"/>
                          </a:solidFill>
                          <a:effectLst/>
                          <a:latin typeface="標楷體" panose="03000509000000000000" pitchFamily="65" charset="-120"/>
                          <a:ea typeface="標楷體" panose="03000509000000000000" pitchFamily="65" charset="-120"/>
                          <a:cs typeface="+mn-cs"/>
                        </a:rPr>
                        <a:t>之困境，台積電將相思樹伐採後所</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銷售金額</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50%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回饋本會做菇產業發展基金</a:t>
                      </a:r>
                      <a:r>
                        <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100</a:t>
                      </a:r>
                      <a:r>
                        <a:rPr lang="zh-TW"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rPr>
                        <a:t>萬元。</a:t>
                      </a:r>
                      <a:endParaRPr lang="en-US" altLang="zh-TW" sz="1800" b="1" kern="1200" dirty="0" smtClean="0">
                        <a:solidFill>
                          <a:srgbClr val="C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9539" marR="69539" marT="0" marB="0"/>
                </a:tc>
              </a:tr>
            </a:tbl>
          </a:graphicData>
        </a:graphic>
      </p:graphicFrame>
      <p:pic>
        <p:nvPicPr>
          <p:cNvPr id="7" name="圖片 6"/>
          <p:cNvPicPr preferRelativeResize="0"/>
          <p:nvPr/>
        </p:nvPicPr>
        <p:blipFill rotWithShape="1">
          <a:blip r:embed="rId2" cstate="email">
            <a:extLst>
              <a:ext uri="{28A0092B-C50C-407E-A947-70E740481C1C}">
                <a14:useLocalDpi xmlns:a14="http://schemas.microsoft.com/office/drawing/2010/main"/>
              </a:ext>
            </a:extLst>
          </a:blip>
          <a:srcRect/>
          <a:stretch/>
        </p:blipFill>
        <p:spPr bwMode="auto">
          <a:xfrm>
            <a:off x="683568" y="3140968"/>
            <a:ext cx="7488832" cy="32403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3697483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0"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pic>
        <p:nvPicPr>
          <p:cNvPr id="12" name="圖片 11" descr="圖片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0012" y="1609495"/>
            <a:ext cx="8423976" cy="3639011"/>
          </a:xfrm>
          <a:prstGeom prst="rect">
            <a:avLst/>
          </a:prstGeom>
        </p:spPr>
      </p:pic>
    </p:spTree>
    <p:extLst>
      <p:ext uri="{BB962C8B-B14F-4D97-AF65-F5344CB8AC3E}">
        <p14:creationId xmlns:p14="http://schemas.microsoft.com/office/powerpoint/2010/main" val="2148312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關鍵績效指標</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公 約 簽 定 率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第二專區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251520" y="3140968"/>
            <a:ext cx="8648521" cy="1938992"/>
          </a:xfrm>
          <a:prstGeom prst="rect">
            <a:avLst/>
          </a:prstGeom>
          <a:noFill/>
        </p:spPr>
        <p:txBody>
          <a:bodyPr wrap="none" rtlCol="0">
            <a:spAutoFit/>
          </a:bodyPr>
          <a:lstStyle/>
          <a:p>
            <a:pPr>
              <a:lnSpc>
                <a:spcPct val="150000"/>
              </a:lnSpc>
            </a:pPr>
            <a:r>
              <a:rPr lang="zh-TW" altLang="zh-TW" sz="2000" b="1" dirty="0" smtClean="0">
                <a:latin typeface="標楷體" pitchFamily="65" charset="-120"/>
                <a:ea typeface="標楷體" pitchFamily="65" charset="-120"/>
              </a:rPr>
              <a:t>說明</a:t>
            </a:r>
            <a:r>
              <a:rPr lang="en-US" altLang="zh-TW" sz="2000" b="1" dirty="0" smtClean="0">
                <a:latin typeface="標楷體" pitchFamily="65" charset="-120"/>
                <a:ea typeface="標楷體" pitchFamily="65" charset="-120"/>
              </a:rPr>
              <a:t>:</a:t>
            </a:r>
          </a:p>
          <a:p>
            <a:pPr>
              <a:lnSpc>
                <a:spcPct val="150000"/>
              </a:lnSpc>
            </a:pPr>
            <a:r>
              <a:rPr lang="en-US" altLang="zh-TW" sz="2000" b="1" dirty="0" smtClean="0">
                <a:latin typeface="標楷體" pitchFamily="65" charset="-120"/>
                <a:ea typeface="標楷體" pitchFamily="65" charset="-120"/>
              </a:rPr>
              <a:t>1).</a:t>
            </a:r>
            <a:r>
              <a:rPr lang="zh-TW" altLang="zh-TW" sz="2000" b="1" dirty="0" smtClean="0">
                <a:latin typeface="標楷體" pitchFamily="65" charset="-120"/>
                <a:ea typeface="標楷體" pitchFamily="65" charset="-120"/>
              </a:rPr>
              <a:t>實際可耕作面積於</a:t>
            </a:r>
            <a:r>
              <a:rPr lang="en-US" altLang="zh-TW" sz="2000" b="1" dirty="0" smtClean="0">
                <a:latin typeface="標楷體" pitchFamily="65" charset="-120"/>
                <a:ea typeface="標楷體" pitchFamily="65" charset="-120"/>
              </a:rPr>
              <a:t>104.7.6</a:t>
            </a:r>
            <a:r>
              <a:rPr lang="zh-TW" altLang="zh-TW" sz="2000" b="1" dirty="0" smtClean="0">
                <a:latin typeface="標楷體" pitchFamily="65" charset="-120"/>
                <a:ea typeface="標楷體" pitchFamily="65" charset="-120"/>
              </a:rPr>
              <a:t>修正。</a:t>
            </a:r>
            <a:r>
              <a:rPr lang="zh-TW" altLang="zh-TW" sz="2000" b="1" dirty="0" smtClean="0">
                <a:solidFill>
                  <a:srgbClr val="0000CC"/>
                </a:solidFill>
                <a:latin typeface="標楷體" pitchFamily="65" charset="-120"/>
                <a:ea typeface="標楷體" pitchFamily="65" charset="-120"/>
              </a:rPr>
              <a:t>原</a:t>
            </a:r>
            <a:r>
              <a:rPr lang="en-US" altLang="zh-TW" sz="2000" b="1" dirty="0" smtClean="0">
                <a:solidFill>
                  <a:srgbClr val="0000CC"/>
                </a:solidFill>
                <a:latin typeface="標楷體" pitchFamily="65" charset="-120"/>
                <a:ea typeface="標楷體" pitchFamily="65" charset="-120"/>
              </a:rPr>
              <a:t>:180.45</a:t>
            </a:r>
            <a:r>
              <a:rPr lang="zh-TW" altLang="zh-TW" sz="2000" b="1" dirty="0" smtClean="0">
                <a:solidFill>
                  <a:srgbClr val="0000CC"/>
                </a:solidFill>
                <a:latin typeface="標楷體" pitchFamily="65" charset="-120"/>
                <a:ea typeface="標楷體" pitchFamily="65" charset="-120"/>
              </a:rPr>
              <a:t>公頃，修正後</a:t>
            </a:r>
            <a:r>
              <a:rPr lang="en-US" altLang="zh-TW" sz="2000" b="1" dirty="0" smtClean="0">
                <a:solidFill>
                  <a:srgbClr val="0000CC"/>
                </a:solidFill>
                <a:latin typeface="標楷體" pitchFamily="65" charset="-120"/>
                <a:ea typeface="標楷體" pitchFamily="65" charset="-120"/>
              </a:rPr>
              <a:t>:212.31</a:t>
            </a:r>
            <a:r>
              <a:rPr lang="zh-TW" altLang="zh-TW" sz="2000" b="1" dirty="0" smtClean="0">
                <a:solidFill>
                  <a:srgbClr val="0000CC"/>
                </a:solidFill>
                <a:latin typeface="標楷體" pitchFamily="65" charset="-120"/>
                <a:ea typeface="標楷體" pitchFamily="65" charset="-120"/>
              </a:rPr>
              <a:t>公頃。</a:t>
            </a:r>
          </a:p>
          <a:p>
            <a:pPr>
              <a:lnSpc>
                <a:spcPct val="150000"/>
              </a:lnSpc>
            </a:pPr>
            <a:r>
              <a:rPr lang="en-US" altLang="zh-TW" sz="2000" b="1" dirty="0" smtClean="0">
                <a:latin typeface="標楷體" pitchFamily="65" charset="-120"/>
                <a:ea typeface="標楷體" pitchFamily="65" charset="-120"/>
              </a:rPr>
              <a:t>2).</a:t>
            </a:r>
            <a:r>
              <a:rPr lang="zh-TW" altLang="zh-TW" sz="2000" b="1" dirty="0" smtClean="0">
                <a:latin typeface="標楷體" pitchFamily="65" charset="-120"/>
                <a:ea typeface="標楷體" pitchFamily="65" charset="-120"/>
              </a:rPr>
              <a:t>實際簽約耕作面積計算修正為簽約土地面積總和。</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修正日期</a:t>
            </a:r>
            <a:r>
              <a:rPr lang="en-US" altLang="zh-TW" sz="2000" b="1" dirty="0" smtClean="0">
                <a:latin typeface="標楷體" pitchFamily="65" charset="-120"/>
                <a:ea typeface="標楷體" pitchFamily="65" charset="-120"/>
              </a:rPr>
              <a:t>:104.8.21)</a:t>
            </a:r>
          </a:p>
          <a:p>
            <a:pPr>
              <a:lnSpc>
                <a:spcPct val="150000"/>
              </a:lnSpc>
            </a:pPr>
            <a:r>
              <a:rPr lang="en-US" altLang="zh-TW" sz="2000" b="1" dirty="0" smtClean="0">
                <a:latin typeface="標楷體" pitchFamily="65" charset="-120"/>
                <a:ea typeface="標楷體" pitchFamily="65" charset="-120"/>
              </a:rPr>
              <a:t>3).</a:t>
            </a:r>
            <a:r>
              <a:rPr lang="zh-TW" altLang="zh-TW" sz="2000" b="1" dirty="0" smtClean="0">
                <a:latin typeface="標楷體" pitchFamily="65" charset="-120"/>
                <a:ea typeface="標楷體" pitchFamily="65" charset="-120"/>
              </a:rPr>
              <a:t>今年度資訊平台簽約率目標設定皆以</a:t>
            </a:r>
            <a:r>
              <a:rPr lang="zh-TW" altLang="zh-TW" sz="2000" b="1" dirty="0" smtClean="0">
                <a:solidFill>
                  <a:srgbClr val="FF0000"/>
                </a:solidFill>
                <a:latin typeface="標楷體" pitchFamily="65" charset="-120"/>
                <a:ea typeface="標楷體" pitchFamily="65" charset="-120"/>
              </a:rPr>
              <a:t>修正前</a:t>
            </a:r>
            <a:r>
              <a:rPr lang="zh-TW" altLang="zh-TW" sz="2000" b="1" dirty="0" smtClean="0">
                <a:latin typeface="標楷體" pitchFamily="65" charset="-120"/>
                <a:ea typeface="標楷體" pitchFamily="65" charset="-120"/>
              </a:rPr>
              <a:t>為計算方式。</a:t>
            </a:r>
            <a:endParaRPr lang="zh-TW" altLang="en-US" sz="2000" b="1" dirty="0" smtClean="0">
              <a:latin typeface="標楷體" pitchFamily="65" charset="-120"/>
              <a:ea typeface="標楷體" pitchFamily="65" charset="-120"/>
            </a:endParaRPr>
          </a:p>
        </p:txBody>
      </p:sp>
      <p:graphicFrame>
        <p:nvGraphicFramePr>
          <p:cNvPr id="9" name="表格 8"/>
          <p:cNvGraphicFramePr>
            <a:graphicFrameLocks noGrp="1"/>
          </p:cNvGraphicFramePr>
          <p:nvPr>
            <p:extLst>
              <p:ext uri="{D42A27DB-BD31-4B8C-83A1-F6EECF244321}">
                <p14:modId xmlns:p14="http://schemas.microsoft.com/office/powerpoint/2010/main" val="426024284"/>
              </p:ext>
            </p:extLst>
          </p:nvPr>
        </p:nvGraphicFramePr>
        <p:xfrm>
          <a:off x="251520" y="836712"/>
          <a:ext cx="8640960" cy="2220456"/>
        </p:xfrm>
        <a:graphic>
          <a:graphicData uri="http://schemas.openxmlformats.org/drawingml/2006/table">
            <a:tbl>
              <a:tblPr firstRow="1" bandRow="1">
                <a:tableStyleId>{5C22544A-7EE6-4342-B048-85BDC9FD1C3A}</a:tableStyleId>
              </a:tblPr>
              <a:tblGrid>
                <a:gridCol w="1944216"/>
                <a:gridCol w="5256584"/>
                <a:gridCol w="720080"/>
                <a:gridCol w="720080"/>
              </a:tblGrid>
              <a:tr h="370840">
                <a:tc gridSpan="4">
                  <a:txBody>
                    <a:bodyPr/>
                    <a:lstStyle/>
                    <a:p>
                      <a:r>
                        <a:rPr lang="en-US" altLang="zh-TW" sz="2000" dirty="0" smtClean="0">
                          <a:solidFill>
                            <a:srgbClr val="FFFF00"/>
                          </a:solidFill>
                          <a:latin typeface="微軟正黑體" pitchFamily="34" charset="-120"/>
                          <a:ea typeface="微軟正黑體" pitchFamily="34" charset="-120"/>
                        </a:rPr>
                        <a:t>1.</a:t>
                      </a:r>
                      <a:r>
                        <a:rPr lang="zh-TW" altLang="en-US" sz="2000" dirty="0" smtClean="0">
                          <a:solidFill>
                            <a:srgbClr val="FFFF00"/>
                          </a:solidFill>
                          <a:latin typeface="微軟正黑體" pitchFamily="34" charset="-120"/>
                          <a:ea typeface="微軟正黑體" pitchFamily="34" charset="-120"/>
                        </a:rPr>
                        <a:t>公約簽定率</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67856">
                <a:tc>
                  <a:txBody>
                    <a:bodyPr/>
                    <a:lstStyle/>
                    <a:p>
                      <a:pPr algn="ctr"/>
                      <a:r>
                        <a:rPr lang="zh-TW" altLang="en-US" dirty="0" smtClean="0">
                          <a:latin typeface="微軟正黑體" panose="020B0604030504040204" pitchFamily="34" charset="-120"/>
                          <a:ea typeface="微軟正黑體" panose="020B0604030504040204" pitchFamily="34" charset="-120"/>
                          <a:cs typeface="Times New Roman" pitchFamily="18" charset="0"/>
                        </a:rPr>
                        <a:t>評鑑項目</a:t>
                      </a:r>
                      <a:endParaRPr lang="zh-TW" altLang="en-US" dirty="0">
                        <a:latin typeface="微軟正黑體" panose="020B0604030504040204" pitchFamily="34" charset="-120"/>
                        <a:ea typeface="微軟正黑體" panose="020B0604030504040204" pitchFamily="34" charset="-120"/>
                        <a:cs typeface="Times New Roman" pitchFamily="18" charset="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cs typeface="Times New Roman" pitchFamily="18" charset="0"/>
                        </a:rPr>
                        <a:t>評分方式</a:t>
                      </a:r>
                      <a:endParaRPr lang="zh-TW" altLang="en-US" dirty="0">
                        <a:latin typeface="微軟正黑體" panose="020B0604030504040204" pitchFamily="34" charset="-120"/>
                        <a:ea typeface="微軟正黑體" panose="020B0604030504040204" pitchFamily="34" charset="-120"/>
                        <a:cs typeface="Times New Roman" pitchFamily="18" charset="0"/>
                      </a:endParaRPr>
                    </a:p>
                  </a:txBody>
                  <a:tcPr anchor="ctr"/>
                </a:tc>
                <a:tc>
                  <a:txBody>
                    <a:bodyPr/>
                    <a:lstStyle/>
                    <a:p>
                      <a:pPr algn="ctr"/>
                      <a:r>
                        <a:rPr lang="zh-TW" altLang="en-US" dirty="0" smtClean="0">
                          <a:latin typeface="微軟正黑體" pitchFamily="34" charset="-120"/>
                          <a:ea typeface="微軟正黑體" pitchFamily="34" charset="-120"/>
                        </a:rPr>
                        <a:t>配分</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自評</a:t>
                      </a:r>
                      <a:endParaRPr lang="zh-TW" altLang="en-US" dirty="0">
                        <a:latin typeface="微軟正黑體" pitchFamily="34" charset="-120"/>
                        <a:ea typeface="微軟正黑體" pitchFamily="34" charset="-120"/>
                      </a:endParaRPr>
                    </a:p>
                  </a:txBody>
                  <a:tcPr anchor="ctr"/>
                </a:tc>
              </a:tr>
              <a:tr h="370840">
                <a:tc>
                  <a:txBody>
                    <a:bodyPr/>
                    <a:lstStyle/>
                    <a:p>
                      <a:r>
                        <a:rPr lang="en-US" altLang="zh-TW" sz="1800" kern="1200" dirty="0" smtClean="0">
                          <a:solidFill>
                            <a:schemeClr val="dk1"/>
                          </a:solidFill>
                          <a:effectLst/>
                          <a:latin typeface="Times New Roman" pitchFamily="18" charset="0"/>
                          <a:ea typeface="標楷體" pitchFamily="65" charset="-120"/>
                          <a:cs typeface="Times New Roman" pitchFamily="18" charset="0"/>
                        </a:rPr>
                        <a:t>1.3</a:t>
                      </a:r>
                      <a:r>
                        <a:rPr lang="zh-TW" altLang="zh-TW" sz="1800" kern="1200" dirty="0" smtClean="0">
                          <a:solidFill>
                            <a:schemeClr val="dk1"/>
                          </a:solidFill>
                          <a:effectLst/>
                          <a:latin typeface="Times New Roman" pitchFamily="18" charset="0"/>
                          <a:ea typeface="標楷體" pitchFamily="65" charset="-120"/>
                          <a:cs typeface="Times New Roman" pitchFamily="18" charset="0"/>
                        </a:rPr>
                        <a:t>公約簽定率</a:t>
                      </a:r>
                      <a:endParaRPr lang="en-US" altLang="zh-TW" sz="1800" kern="1200" dirty="0" smtClean="0">
                        <a:solidFill>
                          <a:schemeClr val="dk1"/>
                        </a:solidFill>
                        <a:effectLst/>
                        <a:latin typeface="Times New Roman" pitchFamily="18" charset="0"/>
                        <a:ea typeface="標楷體" pitchFamily="65" charset="-120"/>
                        <a:cs typeface="Times New Roman" pitchFamily="18" charset="0"/>
                      </a:endParaRPr>
                    </a:p>
                    <a:p>
                      <a:r>
                        <a:rPr lang="en-US" altLang="zh-TW" sz="1800" kern="1200" dirty="0" smtClean="0">
                          <a:solidFill>
                            <a:schemeClr val="dk1"/>
                          </a:solidFill>
                          <a:effectLst/>
                          <a:latin typeface="Times New Roman" pitchFamily="18" charset="0"/>
                          <a:ea typeface="標楷體" pitchFamily="65" charset="-120"/>
                          <a:cs typeface="Times New Roman" pitchFamily="18" charset="0"/>
                        </a:rPr>
                        <a:t>(</a:t>
                      </a:r>
                      <a:r>
                        <a:rPr lang="zh-TW" altLang="zh-TW" sz="1800" kern="1200" dirty="0" smtClean="0">
                          <a:solidFill>
                            <a:schemeClr val="dk1"/>
                          </a:solidFill>
                          <a:effectLst/>
                          <a:latin typeface="Times New Roman" pitchFamily="18" charset="0"/>
                          <a:ea typeface="標楷體" pitchFamily="65" charset="-120"/>
                          <a:cs typeface="Times New Roman" pitchFamily="18" charset="0"/>
                        </a:rPr>
                        <a:t>第</a:t>
                      </a:r>
                      <a:r>
                        <a:rPr lang="en-US" altLang="zh-TW" sz="1800" kern="1200" dirty="0" smtClean="0">
                          <a:solidFill>
                            <a:schemeClr val="dk1"/>
                          </a:solidFill>
                          <a:effectLst/>
                          <a:latin typeface="Times New Roman" pitchFamily="18" charset="0"/>
                          <a:ea typeface="標楷體" pitchFamily="65" charset="-120"/>
                          <a:cs typeface="Times New Roman" pitchFamily="18" charset="0"/>
                        </a:rPr>
                        <a:t>3</a:t>
                      </a:r>
                      <a:r>
                        <a:rPr lang="zh-TW" altLang="zh-TW" sz="1800" kern="1200" dirty="0" smtClean="0">
                          <a:solidFill>
                            <a:schemeClr val="dk1"/>
                          </a:solidFill>
                          <a:effectLst/>
                          <a:latin typeface="Times New Roman" pitchFamily="18" charset="0"/>
                          <a:ea typeface="標楷體" pitchFamily="65" charset="-120"/>
                          <a:cs typeface="Times New Roman" pitchFamily="18" charset="0"/>
                        </a:rPr>
                        <a:t>年計畫</a:t>
                      </a:r>
                      <a:r>
                        <a:rPr lang="zh-TW" altLang="en-US" sz="1800" kern="1200" dirty="0" smtClean="0">
                          <a:solidFill>
                            <a:schemeClr val="dk1"/>
                          </a:solidFill>
                          <a:effectLst/>
                          <a:latin typeface="Times New Roman" pitchFamily="18" charset="0"/>
                          <a:ea typeface="標楷體" pitchFamily="65" charset="-120"/>
                          <a:cs typeface="Times New Roman" pitchFamily="18" charset="0"/>
                        </a:rPr>
                        <a:t>以上</a:t>
                      </a:r>
                      <a:r>
                        <a:rPr lang="en-US" altLang="zh-TW" sz="1800" kern="1200" dirty="0" smtClean="0">
                          <a:solidFill>
                            <a:schemeClr val="dk1"/>
                          </a:solidFill>
                          <a:effectLst/>
                          <a:latin typeface="Times New Roman" pitchFamily="18" charset="0"/>
                          <a:ea typeface="標楷體" pitchFamily="65" charset="-120"/>
                          <a:cs typeface="Times New Roman" pitchFamily="18" charset="0"/>
                        </a:rPr>
                        <a:t>)</a:t>
                      </a:r>
                      <a:endParaRPr lang="zh-TW" altLang="en-US" dirty="0">
                        <a:latin typeface="Times New Roman" pitchFamily="18" charset="0"/>
                        <a:ea typeface="標楷體" pitchFamily="65" charset="-120"/>
                        <a:cs typeface="Times New Roman" pitchFamily="18" charset="0"/>
                      </a:endParaRPr>
                    </a:p>
                  </a:txBody>
                  <a:tcPr anchor="ctr"/>
                </a:tc>
                <a:tc>
                  <a:txBody>
                    <a:bodyPr/>
                    <a:lstStyle/>
                    <a:p>
                      <a:pPr>
                        <a:lnSpc>
                          <a:spcPts val="2600"/>
                        </a:lnSpc>
                      </a:pPr>
                      <a:r>
                        <a:rPr lang="en-US" altLang="zh-TW" sz="1800" baseline="0" dirty="0" smtClean="0">
                          <a:latin typeface="Times New Roman" pitchFamily="18" charset="0"/>
                          <a:ea typeface="標楷體" pitchFamily="65" charset="-120"/>
                          <a:cs typeface="Times New Roman" pitchFamily="18" charset="0"/>
                        </a:rPr>
                        <a:t>20</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完成簽定土地面積比率達</a:t>
                      </a:r>
                      <a:r>
                        <a:rPr lang="en-US" altLang="zh-TW" sz="1800" baseline="0" dirty="0" smtClean="0">
                          <a:latin typeface="Times New Roman" pitchFamily="18" charset="0"/>
                          <a:ea typeface="標楷體" pitchFamily="65" charset="-120"/>
                          <a:cs typeface="Times New Roman" pitchFamily="18" charset="0"/>
                        </a:rPr>
                        <a:t>90%</a:t>
                      </a:r>
                      <a:r>
                        <a:rPr lang="zh-TW" altLang="en-US" sz="1800" baseline="0" dirty="0" smtClean="0">
                          <a:latin typeface="Times New Roman" pitchFamily="18" charset="0"/>
                          <a:ea typeface="標楷體" pitchFamily="65" charset="-120"/>
                          <a:cs typeface="Times New Roman" pitchFamily="18" charset="0"/>
                        </a:rPr>
                        <a:t>以上</a:t>
                      </a:r>
                      <a:endParaRPr lang="en-US" altLang="zh-TW" sz="1800" baseline="0" dirty="0" smtClean="0">
                        <a:latin typeface="Times New Roman" pitchFamily="18" charset="0"/>
                        <a:ea typeface="標楷體" pitchFamily="65" charset="-120"/>
                        <a:cs typeface="Times New Roman" pitchFamily="18" charset="0"/>
                      </a:endParaRPr>
                    </a:p>
                    <a:p>
                      <a:pPr>
                        <a:lnSpc>
                          <a:spcPts val="2600"/>
                        </a:lnSpc>
                      </a:pPr>
                      <a:r>
                        <a:rPr lang="en-US" altLang="zh-TW" sz="1800" baseline="0" dirty="0" smtClean="0">
                          <a:latin typeface="Times New Roman" pitchFamily="18" charset="0"/>
                          <a:ea typeface="標楷體" pitchFamily="65" charset="-120"/>
                          <a:cs typeface="Times New Roman" pitchFamily="18" charset="0"/>
                        </a:rPr>
                        <a:t>15</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完成簽定比率達 </a:t>
                      </a:r>
                      <a:r>
                        <a:rPr lang="en-US" altLang="zh-TW" sz="1800" baseline="0" dirty="0" smtClean="0">
                          <a:latin typeface="Times New Roman" pitchFamily="18" charset="0"/>
                          <a:ea typeface="標楷體" pitchFamily="65" charset="-120"/>
                          <a:cs typeface="Times New Roman" pitchFamily="18" charset="0"/>
                        </a:rPr>
                        <a:t>75~ 89%</a:t>
                      </a:r>
                    </a:p>
                    <a:p>
                      <a:pPr>
                        <a:lnSpc>
                          <a:spcPts val="2600"/>
                        </a:lnSpc>
                      </a:pPr>
                      <a:r>
                        <a:rPr lang="en-US" altLang="zh-TW" sz="1800" baseline="0" dirty="0" smtClean="0">
                          <a:latin typeface="Times New Roman" pitchFamily="18" charset="0"/>
                          <a:ea typeface="標楷體" pitchFamily="65" charset="-120"/>
                          <a:cs typeface="Times New Roman" pitchFamily="18" charset="0"/>
                        </a:rPr>
                        <a:t>  0</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完成簽定比率未滿</a:t>
                      </a:r>
                      <a:r>
                        <a:rPr lang="en-US" altLang="zh-TW" sz="1800" baseline="0" dirty="0" smtClean="0">
                          <a:latin typeface="Times New Roman" pitchFamily="18" charset="0"/>
                          <a:ea typeface="標楷體" pitchFamily="65" charset="-120"/>
                          <a:cs typeface="Times New Roman" pitchFamily="18" charset="0"/>
                        </a:rPr>
                        <a:t>75%</a:t>
                      </a:r>
                      <a:endParaRPr lang="zh-TW" altLang="en-US" sz="1800" b="1" baseline="0" dirty="0" smtClean="0">
                        <a:solidFill>
                          <a:srgbClr val="002060"/>
                        </a:solidFill>
                        <a:latin typeface="Times New Roman" pitchFamily="18" charset="0"/>
                        <a:ea typeface="標楷體" pitchFamily="65" charset="-120"/>
                        <a:cs typeface="Times New Roman" pitchFamily="18" charset="0"/>
                      </a:endParaRPr>
                    </a:p>
                    <a:p>
                      <a:endParaRPr lang="zh-TW" altLang="en-US" dirty="0">
                        <a:latin typeface="Times New Roman" pitchFamily="18" charset="0"/>
                        <a:ea typeface="標楷體" pitchFamily="65" charset="-120"/>
                        <a:cs typeface="Times New Roman" pitchFamily="18" charset="0"/>
                      </a:endParaRPr>
                    </a:p>
                  </a:txBody>
                  <a:tcPr/>
                </a:tc>
                <a:tc>
                  <a:txBody>
                    <a:bodyPr/>
                    <a:lstStyle/>
                    <a:p>
                      <a:pPr algn="ctr"/>
                      <a:r>
                        <a:rPr lang="en-US" altLang="zh-TW" dirty="0" smtClean="0">
                          <a:latin typeface="Times New Roman" pitchFamily="18" charset="0"/>
                          <a:ea typeface="標楷體" pitchFamily="65" charset="-120"/>
                          <a:cs typeface="Times New Roman" pitchFamily="18" charset="0"/>
                        </a:rPr>
                        <a:t>20</a:t>
                      </a:r>
                      <a:endParaRPr lang="zh-TW" altLang="en-US" dirty="0">
                        <a:latin typeface="Times New Roman" pitchFamily="18" charset="0"/>
                        <a:ea typeface="標楷體" pitchFamily="65" charset="-120"/>
                        <a:cs typeface="Times New Roman" pitchFamily="18" charset="0"/>
                      </a:endParaRPr>
                    </a:p>
                  </a:txBody>
                  <a:tcPr anchor="ctr"/>
                </a:tc>
                <a:tc>
                  <a:txBody>
                    <a:bodyPr/>
                    <a:lstStyle/>
                    <a:p>
                      <a:pPr algn="ctr"/>
                      <a:r>
                        <a:rPr lang="en-US" altLang="zh-TW" dirty="0" smtClean="0">
                          <a:latin typeface="Times New Roman" pitchFamily="18" charset="0"/>
                          <a:ea typeface="標楷體" pitchFamily="65" charset="-120"/>
                          <a:cs typeface="Times New Roman" pitchFamily="18" charset="0"/>
                        </a:rPr>
                        <a:t>5</a:t>
                      </a:r>
                      <a:endParaRPr lang="zh-TW" altLang="en-US" dirty="0">
                        <a:latin typeface="Times New Roman" pitchFamily="18" charset="0"/>
                        <a:ea typeface="標楷體" pitchFamily="65" charset="-120"/>
                        <a:cs typeface="Times New Roman" pitchFamily="18" charset="0"/>
                      </a:endParaRPr>
                    </a:p>
                  </a:txBody>
                  <a:tcPr anchor="ctr"/>
                </a:tc>
              </a:tr>
            </a:tbl>
          </a:graphicData>
        </a:graphic>
      </p:graphicFrame>
      <p:sp>
        <p:nvSpPr>
          <p:cNvPr id="10" name="文字方塊 9"/>
          <p:cNvSpPr txBox="1"/>
          <p:nvPr/>
        </p:nvSpPr>
        <p:spPr>
          <a:xfrm>
            <a:off x="323528" y="5517232"/>
            <a:ext cx="8494633" cy="461665"/>
          </a:xfrm>
          <a:prstGeom prst="rect">
            <a:avLst/>
          </a:prstGeom>
          <a:noFill/>
        </p:spPr>
        <p:txBody>
          <a:bodyPr wrap="none" rtlCol="0">
            <a:spAutoFit/>
          </a:bodyPr>
          <a:lstStyle/>
          <a:p>
            <a:pPr algn="ctr"/>
            <a:r>
              <a:rPr lang="zh-TW" altLang="en-US"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本會為了提昇簽約率，請詳見五大面向的</a:t>
            </a:r>
            <a:r>
              <a:rPr lang="en-US" altLang="zh-TW"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1.2</a:t>
            </a:r>
            <a:r>
              <a:rPr lang="zh-TW" altLang="en-US"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en-US" altLang="zh-TW"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1.6</a:t>
            </a:r>
            <a:r>
              <a:rPr lang="zh-TW" altLang="en-US"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en-US" altLang="zh-TW"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1.7</a:t>
            </a:r>
            <a:r>
              <a:rPr lang="zh-TW" altLang="en-US"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en-US" altLang="zh-TW"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2.7</a:t>
            </a:r>
            <a:endParaRPr lang="zh-TW" altLang="en-US" sz="2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2593404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關鍵績效指標</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公 約 簽 定 率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第三專區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 name="表格 5"/>
          <p:cNvGraphicFramePr>
            <a:graphicFrameLocks noGrp="1"/>
          </p:cNvGraphicFramePr>
          <p:nvPr>
            <p:extLst>
              <p:ext uri="{D42A27DB-BD31-4B8C-83A1-F6EECF244321}">
                <p14:modId xmlns:p14="http://schemas.microsoft.com/office/powerpoint/2010/main" val="426024284"/>
              </p:ext>
            </p:extLst>
          </p:nvPr>
        </p:nvGraphicFramePr>
        <p:xfrm>
          <a:off x="251520" y="836712"/>
          <a:ext cx="8640960" cy="2220456"/>
        </p:xfrm>
        <a:graphic>
          <a:graphicData uri="http://schemas.openxmlformats.org/drawingml/2006/table">
            <a:tbl>
              <a:tblPr firstRow="1" bandRow="1">
                <a:tableStyleId>{5C22544A-7EE6-4342-B048-85BDC9FD1C3A}</a:tableStyleId>
              </a:tblPr>
              <a:tblGrid>
                <a:gridCol w="1944216"/>
                <a:gridCol w="5256584"/>
                <a:gridCol w="720080"/>
                <a:gridCol w="720080"/>
              </a:tblGrid>
              <a:tr h="370840">
                <a:tc gridSpan="4">
                  <a:txBody>
                    <a:bodyPr/>
                    <a:lstStyle/>
                    <a:p>
                      <a:r>
                        <a:rPr lang="en-US" altLang="zh-TW" sz="2000" dirty="0" smtClean="0">
                          <a:solidFill>
                            <a:srgbClr val="FFFF00"/>
                          </a:solidFill>
                          <a:latin typeface="微軟正黑體" pitchFamily="34" charset="-120"/>
                          <a:ea typeface="微軟正黑體" pitchFamily="34" charset="-120"/>
                        </a:rPr>
                        <a:t>1.</a:t>
                      </a:r>
                      <a:r>
                        <a:rPr lang="zh-TW" altLang="en-US" sz="2000" dirty="0" smtClean="0">
                          <a:solidFill>
                            <a:srgbClr val="FFFF00"/>
                          </a:solidFill>
                          <a:latin typeface="微軟正黑體" pitchFamily="34" charset="-120"/>
                          <a:ea typeface="微軟正黑體" pitchFamily="34" charset="-120"/>
                        </a:rPr>
                        <a:t>公約簽定率</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67856">
                <a:tc>
                  <a:txBody>
                    <a:bodyPr/>
                    <a:lstStyle/>
                    <a:p>
                      <a:pPr algn="ctr"/>
                      <a:r>
                        <a:rPr lang="zh-TW" altLang="en-US" dirty="0" smtClean="0">
                          <a:latin typeface="微軟正黑體" panose="020B0604030504040204" pitchFamily="34" charset="-120"/>
                          <a:ea typeface="微軟正黑體" panose="020B0604030504040204" pitchFamily="34" charset="-120"/>
                          <a:cs typeface="Times New Roman" pitchFamily="18" charset="0"/>
                        </a:rPr>
                        <a:t>評鑑項目</a:t>
                      </a:r>
                      <a:endParaRPr lang="zh-TW" altLang="en-US" dirty="0">
                        <a:latin typeface="微軟正黑體" panose="020B0604030504040204" pitchFamily="34" charset="-120"/>
                        <a:ea typeface="微軟正黑體" panose="020B0604030504040204" pitchFamily="34" charset="-120"/>
                        <a:cs typeface="Times New Roman" pitchFamily="18" charset="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cs typeface="Times New Roman" pitchFamily="18" charset="0"/>
                        </a:rPr>
                        <a:t>評分方式</a:t>
                      </a:r>
                      <a:endParaRPr lang="zh-TW" altLang="en-US" dirty="0">
                        <a:latin typeface="微軟正黑體" panose="020B0604030504040204" pitchFamily="34" charset="-120"/>
                        <a:ea typeface="微軟正黑體" panose="020B0604030504040204" pitchFamily="34" charset="-120"/>
                        <a:cs typeface="Times New Roman" pitchFamily="18" charset="0"/>
                      </a:endParaRPr>
                    </a:p>
                  </a:txBody>
                  <a:tcPr anchor="ctr"/>
                </a:tc>
                <a:tc>
                  <a:txBody>
                    <a:bodyPr/>
                    <a:lstStyle/>
                    <a:p>
                      <a:pPr algn="ctr"/>
                      <a:r>
                        <a:rPr lang="zh-TW" altLang="en-US" dirty="0" smtClean="0">
                          <a:latin typeface="微軟正黑體" pitchFamily="34" charset="-120"/>
                          <a:ea typeface="微軟正黑體" pitchFamily="34" charset="-120"/>
                        </a:rPr>
                        <a:t>配分</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自評</a:t>
                      </a:r>
                      <a:endParaRPr lang="zh-TW" altLang="en-US" dirty="0">
                        <a:latin typeface="微軟正黑體" pitchFamily="34" charset="-120"/>
                        <a:ea typeface="微軟正黑體" pitchFamily="34" charset="-120"/>
                      </a:endParaRPr>
                    </a:p>
                  </a:txBody>
                  <a:tcPr anchor="ctr"/>
                </a:tc>
              </a:tr>
              <a:tr h="370840">
                <a:tc>
                  <a:txBody>
                    <a:bodyPr/>
                    <a:lstStyle/>
                    <a:p>
                      <a:r>
                        <a:rPr lang="en-US" altLang="zh-TW" sz="1800" kern="1200" dirty="0" smtClean="0">
                          <a:solidFill>
                            <a:schemeClr val="dk1"/>
                          </a:solidFill>
                          <a:effectLst/>
                          <a:latin typeface="Times New Roman" pitchFamily="18" charset="0"/>
                          <a:ea typeface="標楷體" pitchFamily="65" charset="-120"/>
                          <a:cs typeface="Times New Roman" pitchFamily="18" charset="0"/>
                        </a:rPr>
                        <a:t>1.2</a:t>
                      </a:r>
                      <a:r>
                        <a:rPr lang="zh-TW" altLang="zh-TW" sz="1800" kern="1200" dirty="0" smtClean="0">
                          <a:solidFill>
                            <a:schemeClr val="dk1"/>
                          </a:solidFill>
                          <a:effectLst/>
                          <a:latin typeface="Times New Roman" pitchFamily="18" charset="0"/>
                          <a:ea typeface="標楷體" pitchFamily="65" charset="-120"/>
                          <a:cs typeface="Times New Roman" pitchFamily="18" charset="0"/>
                        </a:rPr>
                        <a:t>公約簽定率</a:t>
                      </a:r>
                      <a:endParaRPr lang="en-US" altLang="zh-TW" sz="1800" kern="1200" dirty="0" smtClean="0">
                        <a:solidFill>
                          <a:schemeClr val="dk1"/>
                        </a:solidFill>
                        <a:effectLst/>
                        <a:latin typeface="Times New Roman" pitchFamily="18" charset="0"/>
                        <a:ea typeface="標楷體" pitchFamily="65" charset="-120"/>
                        <a:cs typeface="Times New Roman" pitchFamily="18" charset="0"/>
                      </a:endParaRPr>
                    </a:p>
                    <a:p>
                      <a:r>
                        <a:rPr lang="zh-TW" altLang="en-US" sz="1800" kern="1200" dirty="0" smtClean="0">
                          <a:solidFill>
                            <a:schemeClr val="dk1"/>
                          </a:solidFill>
                          <a:effectLst/>
                          <a:latin typeface="Times New Roman" pitchFamily="18" charset="0"/>
                          <a:ea typeface="標楷體" pitchFamily="65" charset="-120"/>
                          <a:cs typeface="Times New Roman" pitchFamily="18" charset="0"/>
                        </a:rPr>
                        <a:t>      </a:t>
                      </a:r>
                      <a:r>
                        <a:rPr lang="en-US" altLang="zh-TW" sz="1800" kern="1200" dirty="0" smtClean="0">
                          <a:solidFill>
                            <a:schemeClr val="dk1"/>
                          </a:solidFill>
                          <a:effectLst/>
                          <a:latin typeface="Times New Roman" pitchFamily="18" charset="0"/>
                          <a:ea typeface="標楷體" pitchFamily="65" charset="-120"/>
                          <a:cs typeface="Times New Roman" pitchFamily="18" charset="0"/>
                        </a:rPr>
                        <a:t>(</a:t>
                      </a:r>
                      <a:r>
                        <a:rPr lang="zh-TW" altLang="zh-TW" sz="1800" kern="1200" dirty="0" smtClean="0">
                          <a:solidFill>
                            <a:schemeClr val="dk1"/>
                          </a:solidFill>
                          <a:effectLst/>
                          <a:latin typeface="Times New Roman" pitchFamily="18" charset="0"/>
                          <a:ea typeface="標楷體" pitchFamily="65" charset="-120"/>
                          <a:cs typeface="Times New Roman" pitchFamily="18" charset="0"/>
                        </a:rPr>
                        <a:t>第</a:t>
                      </a:r>
                      <a:r>
                        <a:rPr lang="en-US" altLang="zh-TW" sz="1800" kern="1200" dirty="0" smtClean="0">
                          <a:solidFill>
                            <a:schemeClr val="dk1"/>
                          </a:solidFill>
                          <a:effectLst/>
                          <a:latin typeface="Times New Roman" pitchFamily="18" charset="0"/>
                          <a:ea typeface="標楷體" pitchFamily="65" charset="-120"/>
                          <a:cs typeface="Times New Roman" pitchFamily="18" charset="0"/>
                        </a:rPr>
                        <a:t>2</a:t>
                      </a:r>
                      <a:r>
                        <a:rPr lang="zh-TW" altLang="zh-TW" sz="1800" kern="1200" dirty="0" smtClean="0">
                          <a:solidFill>
                            <a:schemeClr val="dk1"/>
                          </a:solidFill>
                          <a:effectLst/>
                          <a:latin typeface="Times New Roman" pitchFamily="18" charset="0"/>
                          <a:ea typeface="標楷體" pitchFamily="65" charset="-120"/>
                          <a:cs typeface="Times New Roman" pitchFamily="18" charset="0"/>
                        </a:rPr>
                        <a:t>年計畫</a:t>
                      </a:r>
                      <a:r>
                        <a:rPr lang="en-US" altLang="zh-TW" sz="1800" kern="1200" dirty="0" smtClean="0">
                          <a:solidFill>
                            <a:schemeClr val="dk1"/>
                          </a:solidFill>
                          <a:effectLst/>
                          <a:latin typeface="Times New Roman" pitchFamily="18" charset="0"/>
                          <a:ea typeface="標楷體" pitchFamily="65" charset="-120"/>
                          <a:cs typeface="Times New Roman" pitchFamily="18" charset="0"/>
                        </a:rPr>
                        <a:t>)</a:t>
                      </a:r>
                      <a:endParaRPr lang="zh-TW" altLang="en-US" dirty="0">
                        <a:latin typeface="Times New Roman" pitchFamily="18" charset="0"/>
                        <a:ea typeface="標楷體" pitchFamily="65" charset="-120"/>
                        <a:cs typeface="Times New Roman" pitchFamily="18" charset="0"/>
                      </a:endParaRPr>
                    </a:p>
                  </a:txBody>
                  <a:tcPr anchor="ctr"/>
                </a:tc>
                <a:tc>
                  <a:txBody>
                    <a:bodyPr/>
                    <a:lstStyle/>
                    <a:p>
                      <a:pPr>
                        <a:lnSpc>
                          <a:spcPts val="2600"/>
                        </a:lnSpc>
                      </a:pPr>
                      <a:r>
                        <a:rPr lang="en-US" altLang="zh-TW" sz="1800" baseline="0" dirty="0" smtClean="0">
                          <a:latin typeface="Times New Roman" pitchFamily="18" charset="0"/>
                          <a:ea typeface="標楷體" pitchFamily="65" charset="-120"/>
                          <a:cs typeface="Times New Roman" pitchFamily="18" charset="0"/>
                        </a:rPr>
                        <a:t>20</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完成簽定土地面積比率達</a:t>
                      </a:r>
                      <a:r>
                        <a:rPr lang="en-US" altLang="zh-TW" sz="1800" baseline="0" dirty="0" smtClean="0">
                          <a:latin typeface="Times New Roman" pitchFamily="18" charset="0"/>
                          <a:ea typeface="標楷體" pitchFamily="65" charset="-120"/>
                          <a:cs typeface="Times New Roman" pitchFamily="18" charset="0"/>
                        </a:rPr>
                        <a:t>70%</a:t>
                      </a:r>
                      <a:r>
                        <a:rPr lang="zh-TW" altLang="en-US" sz="1800" baseline="0" dirty="0" smtClean="0">
                          <a:latin typeface="Times New Roman" pitchFamily="18" charset="0"/>
                          <a:ea typeface="標楷體" pitchFamily="65" charset="-120"/>
                          <a:cs typeface="Times New Roman" pitchFamily="18" charset="0"/>
                        </a:rPr>
                        <a:t>以上</a:t>
                      </a:r>
                      <a:endParaRPr lang="en-US" altLang="zh-TW" sz="1800" baseline="0" dirty="0" smtClean="0">
                        <a:latin typeface="Times New Roman" pitchFamily="18" charset="0"/>
                        <a:ea typeface="標楷體" pitchFamily="65" charset="-120"/>
                        <a:cs typeface="Times New Roman" pitchFamily="18" charset="0"/>
                      </a:endParaRPr>
                    </a:p>
                    <a:p>
                      <a:pPr>
                        <a:lnSpc>
                          <a:spcPts val="2600"/>
                        </a:lnSpc>
                      </a:pPr>
                      <a:r>
                        <a:rPr lang="en-US" altLang="zh-TW" sz="1800" baseline="0" dirty="0" smtClean="0">
                          <a:latin typeface="Times New Roman" pitchFamily="18" charset="0"/>
                          <a:ea typeface="標楷體" pitchFamily="65" charset="-120"/>
                          <a:cs typeface="Times New Roman" pitchFamily="18" charset="0"/>
                        </a:rPr>
                        <a:t>15</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完成簽定比率達 </a:t>
                      </a:r>
                      <a:r>
                        <a:rPr lang="en-US" altLang="zh-TW" sz="1800" baseline="0" dirty="0" smtClean="0">
                          <a:latin typeface="Times New Roman" pitchFamily="18" charset="0"/>
                          <a:ea typeface="標楷體" pitchFamily="65" charset="-120"/>
                          <a:cs typeface="Times New Roman" pitchFamily="18" charset="0"/>
                        </a:rPr>
                        <a:t>50~ 69%</a:t>
                      </a:r>
                    </a:p>
                    <a:p>
                      <a:pPr>
                        <a:lnSpc>
                          <a:spcPts val="2600"/>
                        </a:lnSpc>
                      </a:pPr>
                      <a:r>
                        <a:rPr lang="en-US" altLang="zh-TW" sz="1800" baseline="0" dirty="0" smtClean="0">
                          <a:latin typeface="Times New Roman" pitchFamily="18" charset="0"/>
                          <a:ea typeface="標楷體" pitchFamily="65" charset="-120"/>
                          <a:cs typeface="Times New Roman" pitchFamily="18" charset="0"/>
                        </a:rPr>
                        <a:t>  0</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完成簽定比率未滿</a:t>
                      </a:r>
                      <a:r>
                        <a:rPr lang="en-US" altLang="zh-TW" sz="1800" baseline="0" dirty="0" smtClean="0">
                          <a:latin typeface="Times New Roman" pitchFamily="18" charset="0"/>
                          <a:ea typeface="標楷體" pitchFamily="65" charset="-120"/>
                          <a:cs typeface="Times New Roman" pitchFamily="18" charset="0"/>
                        </a:rPr>
                        <a:t>50%</a:t>
                      </a:r>
                      <a:endParaRPr lang="zh-TW" altLang="en-US" sz="1800" b="1" baseline="0" dirty="0" smtClean="0">
                        <a:solidFill>
                          <a:srgbClr val="002060"/>
                        </a:solidFill>
                        <a:latin typeface="Times New Roman" pitchFamily="18" charset="0"/>
                        <a:ea typeface="標楷體" pitchFamily="65" charset="-120"/>
                        <a:cs typeface="Times New Roman" pitchFamily="18" charset="0"/>
                      </a:endParaRPr>
                    </a:p>
                    <a:p>
                      <a:endParaRPr lang="zh-TW" altLang="en-US" dirty="0">
                        <a:latin typeface="Times New Roman" pitchFamily="18" charset="0"/>
                        <a:ea typeface="標楷體" pitchFamily="65" charset="-120"/>
                        <a:cs typeface="Times New Roman" pitchFamily="18" charset="0"/>
                      </a:endParaRPr>
                    </a:p>
                  </a:txBody>
                  <a:tcPr/>
                </a:tc>
                <a:tc>
                  <a:txBody>
                    <a:bodyPr/>
                    <a:lstStyle/>
                    <a:p>
                      <a:pPr algn="ctr"/>
                      <a:r>
                        <a:rPr lang="en-US" altLang="zh-TW" dirty="0" smtClean="0">
                          <a:latin typeface="Times New Roman" pitchFamily="18" charset="0"/>
                          <a:ea typeface="標楷體" pitchFamily="65" charset="-120"/>
                          <a:cs typeface="Times New Roman" pitchFamily="18" charset="0"/>
                        </a:rPr>
                        <a:t>20</a:t>
                      </a:r>
                      <a:endParaRPr lang="zh-TW" altLang="en-US" dirty="0">
                        <a:latin typeface="Times New Roman" pitchFamily="18" charset="0"/>
                        <a:ea typeface="標楷體" pitchFamily="65" charset="-120"/>
                        <a:cs typeface="Times New Roman" pitchFamily="18" charset="0"/>
                      </a:endParaRPr>
                    </a:p>
                  </a:txBody>
                  <a:tcPr anchor="ctr"/>
                </a:tc>
                <a:tc>
                  <a:txBody>
                    <a:bodyPr/>
                    <a:lstStyle/>
                    <a:p>
                      <a:pPr algn="ctr"/>
                      <a:r>
                        <a:rPr lang="en-US" altLang="zh-TW" dirty="0" smtClean="0">
                          <a:latin typeface="Times New Roman" pitchFamily="18" charset="0"/>
                          <a:ea typeface="標楷體" pitchFamily="65" charset="-120"/>
                          <a:cs typeface="Times New Roman" pitchFamily="18" charset="0"/>
                        </a:rPr>
                        <a:t>19</a:t>
                      </a:r>
                      <a:endParaRPr lang="zh-TW" altLang="en-US" dirty="0">
                        <a:latin typeface="Times New Roman" pitchFamily="18" charset="0"/>
                        <a:ea typeface="標楷體" pitchFamily="65" charset="-120"/>
                        <a:cs typeface="Times New Roman" pitchFamily="18" charset="0"/>
                      </a:endParaRPr>
                    </a:p>
                  </a:txBody>
                  <a:tcPr anchor="ctr"/>
                </a:tc>
              </a:tr>
            </a:tbl>
          </a:graphicData>
        </a:graphic>
      </p:graphicFrame>
      <p:sp>
        <p:nvSpPr>
          <p:cNvPr id="7" name="文字方塊 6"/>
          <p:cNvSpPr txBox="1"/>
          <p:nvPr/>
        </p:nvSpPr>
        <p:spPr>
          <a:xfrm>
            <a:off x="395536" y="3030046"/>
            <a:ext cx="8640960" cy="3323987"/>
          </a:xfrm>
          <a:prstGeom prst="rect">
            <a:avLst/>
          </a:prstGeom>
          <a:noFill/>
        </p:spPr>
        <p:txBody>
          <a:bodyPr wrap="square" rtlCol="0">
            <a:spAutoFit/>
          </a:bodyPr>
          <a:lstStyle/>
          <a:p>
            <a:pPr>
              <a:lnSpc>
                <a:spcPct val="150000"/>
              </a:lnSpc>
            </a:pPr>
            <a:r>
              <a:rPr lang="zh-TW" altLang="zh-TW" sz="2000" b="1" dirty="0" smtClean="0">
                <a:solidFill>
                  <a:srgbClr val="FF0000"/>
                </a:solidFill>
                <a:latin typeface="標楷體" pitchFamily="65" charset="-120"/>
                <a:ea typeface="標楷體" pitchFamily="65" charset="-120"/>
              </a:rPr>
              <a:t>得分</a:t>
            </a:r>
            <a:r>
              <a:rPr lang="en-US" altLang="zh-TW" sz="2000" b="1" dirty="0" smtClean="0">
                <a:solidFill>
                  <a:srgbClr val="FF0000"/>
                </a:solidFill>
                <a:latin typeface="標楷體" pitchFamily="65" charset="-120"/>
                <a:ea typeface="標楷體" pitchFamily="65" charset="-120"/>
              </a:rPr>
              <a:t>:19</a:t>
            </a:r>
            <a:r>
              <a:rPr lang="zh-TW" altLang="zh-TW" sz="2000" b="1" dirty="0" smtClean="0">
                <a:solidFill>
                  <a:srgbClr val="FF0000"/>
                </a:solidFill>
                <a:latin typeface="標楷體" pitchFamily="65" charset="-120"/>
                <a:ea typeface="標楷體" pitchFamily="65" charset="-120"/>
              </a:rPr>
              <a:t>分</a:t>
            </a:r>
            <a:endParaRPr lang="zh-TW" altLang="zh-TW" sz="2000" dirty="0" smtClean="0">
              <a:solidFill>
                <a:srgbClr val="FF0000"/>
              </a:solidFill>
              <a:latin typeface="標楷體" pitchFamily="65" charset="-120"/>
              <a:ea typeface="標楷體" pitchFamily="65" charset="-120"/>
            </a:endParaRPr>
          </a:p>
          <a:p>
            <a:pPr>
              <a:lnSpc>
                <a:spcPct val="150000"/>
              </a:lnSpc>
            </a:pPr>
            <a:r>
              <a:rPr lang="zh-TW" altLang="zh-TW" sz="2000" b="1" dirty="0" smtClean="0">
                <a:solidFill>
                  <a:srgbClr val="FF0000"/>
                </a:solidFill>
                <a:latin typeface="標楷體" pitchFamily="65" charset="-120"/>
                <a:ea typeface="標楷體" pitchFamily="65" charset="-120"/>
              </a:rPr>
              <a:t>目標</a:t>
            </a:r>
            <a:r>
              <a:rPr lang="en-US" altLang="zh-TW" sz="2000" b="1" dirty="0" smtClean="0">
                <a:solidFill>
                  <a:srgbClr val="FF0000"/>
                </a:solidFill>
                <a:latin typeface="標楷體" pitchFamily="65" charset="-120"/>
                <a:ea typeface="標楷體" pitchFamily="65" charset="-120"/>
              </a:rPr>
              <a:t>:88.7</a:t>
            </a:r>
            <a:r>
              <a:rPr lang="zh-TW" altLang="zh-TW" sz="2000" b="1" dirty="0" smtClean="0">
                <a:solidFill>
                  <a:srgbClr val="FF0000"/>
                </a:solidFill>
                <a:latin typeface="標楷體" pitchFamily="65" charset="-120"/>
                <a:ea typeface="標楷體" pitchFamily="65" charset="-120"/>
              </a:rPr>
              <a:t>公頃 </a:t>
            </a:r>
            <a:endParaRPr lang="zh-TW" altLang="zh-TW" sz="2000" dirty="0" smtClean="0">
              <a:solidFill>
                <a:srgbClr val="FF0000"/>
              </a:solidFill>
              <a:latin typeface="標楷體" pitchFamily="65" charset="-120"/>
              <a:ea typeface="標楷體" pitchFamily="65" charset="-120"/>
            </a:endParaRPr>
          </a:p>
          <a:p>
            <a:pPr>
              <a:lnSpc>
                <a:spcPct val="150000"/>
              </a:lnSpc>
            </a:pPr>
            <a:r>
              <a:rPr lang="zh-TW" altLang="zh-TW" sz="2000" b="1" dirty="0" smtClean="0">
                <a:solidFill>
                  <a:srgbClr val="FF0000"/>
                </a:solidFill>
                <a:latin typeface="標楷體" pitchFamily="65" charset="-120"/>
                <a:ea typeface="標楷體" pitchFamily="65" charset="-120"/>
              </a:rPr>
              <a:t>進度</a:t>
            </a:r>
            <a:r>
              <a:rPr lang="en-US" altLang="zh-TW" sz="2000" b="1" dirty="0" smtClean="0">
                <a:solidFill>
                  <a:srgbClr val="FF0000"/>
                </a:solidFill>
                <a:latin typeface="標楷體" pitchFamily="65" charset="-120"/>
                <a:ea typeface="標楷體" pitchFamily="65" charset="-120"/>
              </a:rPr>
              <a:t>:83.2</a:t>
            </a:r>
            <a:r>
              <a:rPr lang="zh-TW" altLang="zh-TW" sz="2000" b="1" dirty="0" smtClean="0">
                <a:solidFill>
                  <a:srgbClr val="FF0000"/>
                </a:solidFill>
                <a:latin typeface="標楷體" pitchFamily="65" charset="-120"/>
                <a:ea typeface="標楷體" pitchFamily="65" charset="-120"/>
              </a:rPr>
              <a:t>公頃</a:t>
            </a:r>
            <a:r>
              <a:rPr lang="en-US" altLang="zh-TW" sz="2000" b="1" dirty="0" smtClean="0">
                <a:solidFill>
                  <a:srgbClr val="FF0000"/>
                </a:solidFill>
                <a:latin typeface="標楷體" pitchFamily="65" charset="-120"/>
                <a:ea typeface="標楷體" pitchFamily="65" charset="-120"/>
              </a:rPr>
              <a:t>(93.5)</a:t>
            </a:r>
            <a:endParaRPr lang="en-US" altLang="zh-TW" b="1" dirty="0" smtClean="0">
              <a:latin typeface="標楷體" pitchFamily="65" charset="-120"/>
              <a:ea typeface="標楷體" pitchFamily="65" charset="-120"/>
            </a:endParaRPr>
          </a:p>
          <a:p>
            <a:pPr lvl="0"/>
            <a:r>
              <a:rPr lang="zh-TW" altLang="zh-TW" sz="2000" b="1" dirty="0" smtClean="0">
                <a:latin typeface="標楷體" pitchFamily="65" charset="-120"/>
                <a:ea typeface="標楷體" pitchFamily="65" charset="-120"/>
              </a:rPr>
              <a:t>修正後公式</a:t>
            </a:r>
            <a:r>
              <a:rPr lang="en-US" altLang="zh-TW" sz="2000" b="1" dirty="0" smtClean="0">
                <a:latin typeface="標楷體" pitchFamily="65" charset="-120"/>
                <a:ea typeface="標楷體" pitchFamily="65" charset="-120"/>
              </a:rPr>
              <a:t>:</a:t>
            </a:r>
            <a:endParaRPr lang="zh-TW" altLang="zh-TW" sz="2000" dirty="0" smtClean="0">
              <a:latin typeface="標楷體" pitchFamily="65" charset="-120"/>
              <a:ea typeface="標楷體" pitchFamily="65" charset="-120"/>
            </a:endParaRPr>
          </a:p>
          <a:p>
            <a:r>
              <a:rPr lang="zh-TW" altLang="zh-TW" sz="2000" b="1" dirty="0" smtClean="0">
                <a:latin typeface="標楷體" pitchFamily="65" charset="-120"/>
                <a:ea typeface="標楷體" pitchFamily="65" charset="-120"/>
              </a:rPr>
              <a:t>簽約土地面積總和</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實際可耕作面積</a:t>
            </a:r>
            <a:r>
              <a:rPr lang="en-US" altLang="zh-TW" sz="2000" b="1" dirty="0" smtClean="0">
                <a:latin typeface="標楷體" pitchFamily="65" charset="-120"/>
                <a:ea typeface="標楷體" pitchFamily="65" charset="-120"/>
              </a:rPr>
              <a:t>x100%</a:t>
            </a:r>
            <a:endParaRPr lang="zh-TW" altLang="zh-TW" sz="2000" dirty="0" smtClean="0">
              <a:latin typeface="標楷體" pitchFamily="65" charset="-120"/>
              <a:ea typeface="標楷體" pitchFamily="65" charset="-120"/>
            </a:endParaRPr>
          </a:p>
          <a:p>
            <a:r>
              <a:rPr lang="en-US" altLang="zh-TW" sz="2000" b="1" dirty="0" smtClean="0">
                <a:latin typeface="標楷體" pitchFamily="65" charset="-120"/>
                <a:ea typeface="標楷體" pitchFamily="65" charset="-120"/>
              </a:rPr>
              <a:t>( 93.2</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/168.34</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x100%=55.4% )</a:t>
            </a:r>
          </a:p>
          <a:p>
            <a:pPr lvl="0"/>
            <a:r>
              <a:rPr lang="zh-TW" altLang="zh-TW" sz="2000" b="1" dirty="0" smtClean="0">
                <a:latin typeface="標楷體" pitchFamily="65" charset="-120"/>
                <a:ea typeface="標楷體" pitchFamily="65" charset="-120"/>
              </a:rPr>
              <a:t>修正前公式</a:t>
            </a:r>
            <a:r>
              <a:rPr lang="en-US" altLang="zh-TW" sz="2000" b="1" dirty="0" smtClean="0">
                <a:latin typeface="標楷體" pitchFamily="65" charset="-120"/>
                <a:ea typeface="標楷體" pitchFamily="65" charset="-120"/>
              </a:rPr>
              <a:t> : </a:t>
            </a:r>
            <a:endParaRPr lang="zh-TW" altLang="zh-TW" sz="2000" b="1" dirty="0" smtClean="0">
              <a:latin typeface="標楷體" pitchFamily="65" charset="-120"/>
              <a:ea typeface="標楷體" pitchFamily="65" charset="-120"/>
            </a:endParaRPr>
          </a:p>
          <a:p>
            <a:r>
              <a:rPr lang="zh-TW" altLang="zh-TW" sz="2000" b="1" dirty="0" smtClean="0">
                <a:latin typeface="標楷體" pitchFamily="65" charset="-120"/>
                <a:ea typeface="標楷體" pitchFamily="65" charset="-120"/>
              </a:rPr>
              <a:t>實際簽約耕作面積</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實際可耕作面積 </a:t>
            </a:r>
            <a:r>
              <a:rPr lang="en-US" altLang="zh-TW" sz="2000" b="1" dirty="0" smtClean="0">
                <a:latin typeface="標楷體" pitchFamily="65" charset="-120"/>
                <a:ea typeface="標楷體" pitchFamily="65" charset="-120"/>
              </a:rPr>
              <a:t>x100%</a:t>
            </a:r>
            <a:endParaRPr lang="zh-TW" altLang="zh-TW" sz="2000" b="1" dirty="0" smtClean="0">
              <a:latin typeface="標楷體" pitchFamily="65" charset="-120"/>
              <a:ea typeface="標楷體" pitchFamily="65" charset="-120"/>
            </a:endParaRPr>
          </a:p>
          <a:p>
            <a:r>
              <a:rPr lang="en-US" altLang="zh-TW" sz="2000" b="1" dirty="0" smtClean="0">
                <a:latin typeface="標楷體" pitchFamily="65" charset="-120"/>
                <a:ea typeface="標楷體" pitchFamily="65" charset="-120"/>
              </a:rPr>
              <a:t>(83.246</a:t>
            </a:r>
            <a:r>
              <a:rPr lang="zh-TW" altLang="zh-TW" sz="2000" b="1" dirty="0" smtClean="0">
                <a:latin typeface="標楷體" pitchFamily="65" charset="-120"/>
                <a:ea typeface="標楷體" pitchFamily="65" charset="-120"/>
              </a:rPr>
              <a:t>公頃</a:t>
            </a:r>
            <a:r>
              <a:rPr lang="en-US" altLang="zh-TW" sz="2000" b="1" dirty="0" smtClean="0">
                <a:latin typeface="標楷體" pitchFamily="65" charset="-120"/>
                <a:ea typeface="標楷體" pitchFamily="65" charset="-120"/>
              </a:rPr>
              <a:t>/126.71x100=65.7%)</a:t>
            </a:r>
            <a:endParaRPr lang="zh-TW" altLang="zh-TW" sz="2000" b="1" dirty="0" smtClean="0">
              <a:latin typeface="標楷體" pitchFamily="65" charset="-120"/>
              <a:ea typeface="標楷體" pitchFamily="65" charset="-120"/>
            </a:endParaRPr>
          </a:p>
        </p:txBody>
      </p:sp>
      <p:pic>
        <p:nvPicPr>
          <p:cNvPr id="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416424" y="3182587"/>
            <a:ext cx="2188023" cy="3171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文字方塊 8"/>
          <p:cNvSpPr txBox="1"/>
          <p:nvPr/>
        </p:nvSpPr>
        <p:spPr>
          <a:xfrm>
            <a:off x="7956376" y="3788428"/>
            <a:ext cx="461665" cy="1015663"/>
          </a:xfrm>
          <a:prstGeom prst="rect">
            <a:avLst/>
          </a:prstGeom>
          <a:noFill/>
        </p:spPr>
        <p:txBody>
          <a:bodyPr vert="eaVert" wrap="none" rtlCol="0">
            <a:spAutoFit/>
          </a:bodyPr>
          <a:lstStyle/>
          <a:p>
            <a:r>
              <a:rPr lang="zh-TW" altLang="en-US" b="1" dirty="0" smtClean="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第三專區</a:t>
            </a:r>
            <a:endParaRPr lang="zh-TW" altLang="en-US" b="1" dirty="0">
              <a:solidFill>
                <a:schemeClr val="tx1">
                  <a:lumMod val="95000"/>
                  <a:lumOff val="5000"/>
                </a:schemeClr>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93404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906" y="0"/>
            <a:ext cx="9144000" cy="620688"/>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just"/>
            <a:r>
              <a:rPr lang="en-US" altLang="zh-TW" sz="1600" dirty="0" smtClean="0">
                <a:latin typeface="微軟正黑體" pitchFamily="34" charset="-120"/>
                <a:ea typeface="微軟正黑體" pitchFamily="34" charset="-120"/>
              </a:rPr>
              <a:t>   </a:t>
            </a:r>
            <a:r>
              <a:rPr lang="zh-TW" altLang="en-US" sz="2800" b="1" dirty="0" smtClean="0">
                <a:latin typeface="微軟正黑體" pitchFamily="34" charset="-120"/>
                <a:ea typeface="微軟正黑體" pitchFamily="34" charset="-120"/>
              </a:rPr>
              <a:t>關鍵績效指標</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公 約 簽 定 率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第三專區 </a:t>
            </a:r>
            <a:r>
              <a:rPr lang="en-US" altLang="zh-TW" sz="2800" b="1" dirty="0" smtClean="0">
                <a:latin typeface="微軟正黑體" pitchFamily="34" charset="-120"/>
                <a:ea typeface="微軟正黑體" pitchFamily="34" charset="-120"/>
              </a:rPr>
              <a:t>)</a:t>
            </a:r>
            <a:r>
              <a:rPr lang="zh-TW" altLang="en-US" sz="2800" b="1" dirty="0" smtClean="0">
                <a:latin typeface="微軟正黑體" pitchFamily="34" charset="-120"/>
                <a:ea typeface="微軟正黑體" pitchFamily="34" charset="-120"/>
              </a:rPr>
              <a:t> </a:t>
            </a:r>
            <a:endParaRPr lang="zh-TW" altLang="en-US" sz="1600" dirty="0">
              <a:latin typeface="微軟正黑體" pitchFamily="34" charset="-120"/>
              <a:ea typeface="微軟正黑體" pitchFamily="34" charset="-120"/>
            </a:endParaRPr>
          </a:p>
        </p:txBody>
      </p:sp>
      <p:sp>
        <p:nvSpPr>
          <p:cNvPr id="49" name="矩形 48"/>
          <p:cNvSpPr/>
          <p:nvPr/>
        </p:nvSpPr>
        <p:spPr>
          <a:xfrm>
            <a:off x="906" y="670965"/>
            <a:ext cx="9144000" cy="4686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zh-TW" altLang="en-US" sz="1600" dirty="0">
              <a:latin typeface="微軟正黑體" pitchFamily="34" charset="-120"/>
              <a:ea typeface="微軟正黑體" pitchFamily="34" charset="-120"/>
            </a:endParaRPr>
          </a:p>
        </p:txBody>
      </p:sp>
      <p:sp>
        <p:nvSpPr>
          <p:cNvPr id="2" name="橢圓 1"/>
          <p:cNvSpPr/>
          <p:nvPr/>
        </p:nvSpPr>
        <p:spPr>
          <a:xfrm>
            <a:off x="107504" y="260648"/>
            <a:ext cx="77688" cy="7768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等腰三角形 2"/>
          <p:cNvSpPr/>
          <p:nvPr/>
        </p:nvSpPr>
        <p:spPr>
          <a:xfrm rot="-5400000">
            <a:off x="8565908" y="11155"/>
            <a:ext cx="616631" cy="539552"/>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251520" y="3140968"/>
            <a:ext cx="8648521" cy="1938992"/>
          </a:xfrm>
          <a:prstGeom prst="rect">
            <a:avLst/>
          </a:prstGeom>
          <a:noFill/>
        </p:spPr>
        <p:txBody>
          <a:bodyPr wrap="none" rtlCol="0">
            <a:spAutoFit/>
          </a:bodyPr>
          <a:lstStyle/>
          <a:p>
            <a:pPr>
              <a:lnSpc>
                <a:spcPct val="150000"/>
              </a:lnSpc>
            </a:pPr>
            <a:r>
              <a:rPr lang="zh-TW" altLang="zh-TW" sz="2000" b="1" dirty="0" smtClean="0">
                <a:latin typeface="標楷體" pitchFamily="65" charset="-120"/>
                <a:ea typeface="標楷體" pitchFamily="65" charset="-120"/>
              </a:rPr>
              <a:t>說明</a:t>
            </a:r>
            <a:r>
              <a:rPr lang="en-US" altLang="zh-TW" sz="2000" b="1" dirty="0" smtClean="0">
                <a:latin typeface="標楷體" pitchFamily="65" charset="-120"/>
                <a:ea typeface="標楷體" pitchFamily="65" charset="-120"/>
              </a:rPr>
              <a:t>:</a:t>
            </a:r>
          </a:p>
          <a:p>
            <a:pPr>
              <a:lnSpc>
                <a:spcPct val="150000"/>
              </a:lnSpc>
            </a:pPr>
            <a:r>
              <a:rPr lang="en-US" altLang="zh-TW" sz="2000" b="1" dirty="0" smtClean="0">
                <a:latin typeface="標楷體" pitchFamily="65" charset="-120"/>
                <a:ea typeface="標楷體" pitchFamily="65" charset="-120"/>
              </a:rPr>
              <a:t>1).</a:t>
            </a:r>
            <a:r>
              <a:rPr lang="zh-TW" altLang="zh-TW" sz="2000" b="1" dirty="0" smtClean="0">
                <a:latin typeface="標楷體" pitchFamily="65" charset="-120"/>
                <a:ea typeface="標楷體" pitchFamily="65" charset="-120"/>
              </a:rPr>
              <a:t>實際可耕作面積於</a:t>
            </a:r>
            <a:r>
              <a:rPr lang="en-US" altLang="zh-TW" sz="2000" b="1" dirty="0" smtClean="0">
                <a:latin typeface="標楷體" pitchFamily="65" charset="-120"/>
                <a:ea typeface="標楷體" pitchFamily="65" charset="-120"/>
              </a:rPr>
              <a:t>104.7.6</a:t>
            </a:r>
            <a:r>
              <a:rPr lang="zh-TW" altLang="zh-TW" sz="2000" b="1" dirty="0" smtClean="0">
                <a:latin typeface="標楷體" pitchFamily="65" charset="-120"/>
                <a:ea typeface="標楷體" pitchFamily="65" charset="-120"/>
              </a:rPr>
              <a:t>修正。</a:t>
            </a:r>
            <a:r>
              <a:rPr lang="zh-TW" altLang="zh-TW" sz="2000" b="1" dirty="0" smtClean="0">
                <a:solidFill>
                  <a:srgbClr val="0000CC"/>
                </a:solidFill>
                <a:latin typeface="標楷體" pitchFamily="65" charset="-120"/>
                <a:ea typeface="標楷體" pitchFamily="65" charset="-120"/>
              </a:rPr>
              <a:t>原</a:t>
            </a:r>
            <a:r>
              <a:rPr lang="en-US" altLang="zh-TW" sz="2000" b="1" dirty="0" smtClean="0">
                <a:solidFill>
                  <a:srgbClr val="0000CC"/>
                </a:solidFill>
                <a:latin typeface="標楷體" pitchFamily="65" charset="-120"/>
                <a:ea typeface="標楷體" pitchFamily="65" charset="-120"/>
              </a:rPr>
              <a:t>:126.71</a:t>
            </a:r>
            <a:r>
              <a:rPr lang="zh-TW" altLang="zh-TW" sz="2000" b="1" dirty="0" smtClean="0">
                <a:solidFill>
                  <a:srgbClr val="0000CC"/>
                </a:solidFill>
                <a:latin typeface="標楷體" pitchFamily="65" charset="-120"/>
                <a:ea typeface="標楷體" pitchFamily="65" charset="-120"/>
              </a:rPr>
              <a:t>公頃，修正後</a:t>
            </a:r>
            <a:r>
              <a:rPr lang="en-US" altLang="zh-TW" sz="2000" b="1" dirty="0" smtClean="0">
                <a:solidFill>
                  <a:srgbClr val="0000CC"/>
                </a:solidFill>
                <a:latin typeface="標楷體" pitchFamily="65" charset="-120"/>
                <a:ea typeface="標楷體" pitchFamily="65" charset="-120"/>
              </a:rPr>
              <a:t>:168.34</a:t>
            </a:r>
            <a:r>
              <a:rPr lang="zh-TW" altLang="zh-TW" sz="2000" b="1" dirty="0" smtClean="0">
                <a:solidFill>
                  <a:srgbClr val="0000CC"/>
                </a:solidFill>
                <a:latin typeface="標楷體" pitchFamily="65" charset="-120"/>
                <a:ea typeface="標楷體" pitchFamily="65" charset="-120"/>
              </a:rPr>
              <a:t>公頃。</a:t>
            </a:r>
          </a:p>
          <a:p>
            <a:pPr>
              <a:lnSpc>
                <a:spcPct val="150000"/>
              </a:lnSpc>
            </a:pPr>
            <a:r>
              <a:rPr lang="en-US" altLang="zh-TW" sz="2000" b="1" dirty="0" smtClean="0">
                <a:latin typeface="標楷體" pitchFamily="65" charset="-120"/>
                <a:ea typeface="標楷體" pitchFamily="65" charset="-120"/>
              </a:rPr>
              <a:t>2).</a:t>
            </a:r>
            <a:r>
              <a:rPr lang="zh-TW" altLang="zh-TW" sz="2000" b="1" dirty="0" smtClean="0">
                <a:latin typeface="標楷體" pitchFamily="65" charset="-120"/>
                <a:ea typeface="標楷體" pitchFamily="65" charset="-120"/>
              </a:rPr>
              <a:t>實際簽約耕作面積計算修正為簽約土地面積總和。</a:t>
            </a:r>
            <a:r>
              <a:rPr lang="en-US" altLang="zh-TW" sz="2000" b="1" dirty="0" smtClean="0">
                <a:latin typeface="標楷體" pitchFamily="65" charset="-120"/>
                <a:ea typeface="標楷體" pitchFamily="65" charset="-120"/>
              </a:rPr>
              <a:t>(</a:t>
            </a:r>
            <a:r>
              <a:rPr lang="zh-TW" altLang="zh-TW" sz="2000" b="1" dirty="0" smtClean="0">
                <a:latin typeface="標楷體" pitchFamily="65" charset="-120"/>
                <a:ea typeface="標楷體" pitchFamily="65" charset="-120"/>
              </a:rPr>
              <a:t>修正日期</a:t>
            </a:r>
            <a:r>
              <a:rPr lang="en-US" altLang="zh-TW" sz="2000" b="1" dirty="0" smtClean="0">
                <a:latin typeface="標楷體" pitchFamily="65" charset="-120"/>
                <a:ea typeface="標楷體" pitchFamily="65" charset="-120"/>
              </a:rPr>
              <a:t>:104.8.21)</a:t>
            </a:r>
          </a:p>
          <a:p>
            <a:pPr>
              <a:lnSpc>
                <a:spcPct val="150000"/>
              </a:lnSpc>
            </a:pPr>
            <a:r>
              <a:rPr lang="en-US" altLang="zh-TW" sz="2000" b="1" dirty="0" smtClean="0">
                <a:latin typeface="標楷體" pitchFamily="65" charset="-120"/>
                <a:ea typeface="標楷體" pitchFamily="65" charset="-120"/>
              </a:rPr>
              <a:t>3).</a:t>
            </a:r>
            <a:r>
              <a:rPr lang="zh-TW" altLang="zh-TW" sz="2000" b="1" dirty="0" smtClean="0">
                <a:latin typeface="標楷體" pitchFamily="65" charset="-120"/>
                <a:ea typeface="標楷體" pitchFamily="65" charset="-120"/>
              </a:rPr>
              <a:t>今年度資訊平台簽約率目標設定皆以</a:t>
            </a:r>
            <a:r>
              <a:rPr lang="zh-TW" altLang="zh-TW" sz="2000" b="1" dirty="0" smtClean="0">
                <a:solidFill>
                  <a:srgbClr val="FF0000"/>
                </a:solidFill>
                <a:latin typeface="標楷體" pitchFamily="65" charset="-120"/>
                <a:ea typeface="標楷體" pitchFamily="65" charset="-120"/>
              </a:rPr>
              <a:t>修正前</a:t>
            </a:r>
            <a:r>
              <a:rPr lang="zh-TW" altLang="zh-TW" sz="2000" b="1" dirty="0" smtClean="0">
                <a:latin typeface="標楷體" pitchFamily="65" charset="-120"/>
                <a:ea typeface="標楷體" pitchFamily="65" charset="-120"/>
              </a:rPr>
              <a:t>為計算方式。</a:t>
            </a:r>
            <a:endParaRPr lang="zh-TW" altLang="en-US" sz="2000" b="1" dirty="0" smtClean="0">
              <a:latin typeface="標楷體" pitchFamily="65" charset="-120"/>
              <a:ea typeface="標楷體" pitchFamily="65"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426024284"/>
              </p:ext>
            </p:extLst>
          </p:nvPr>
        </p:nvGraphicFramePr>
        <p:xfrm>
          <a:off x="251520" y="836712"/>
          <a:ext cx="8640960" cy="2220456"/>
        </p:xfrm>
        <a:graphic>
          <a:graphicData uri="http://schemas.openxmlformats.org/drawingml/2006/table">
            <a:tbl>
              <a:tblPr firstRow="1" bandRow="1">
                <a:tableStyleId>{5C22544A-7EE6-4342-B048-85BDC9FD1C3A}</a:tableStyleId>
              </a:tblPr>
              <a:tblGrid>
                <a:gridCol w="1944216"/>
                <a:gridCol w="5256584"/>
                <a:gridCol w="720080"/>
                <a:gridCol w="720080"/>
              </a:tblGrid>
              <a:tr h="370840">
                <a:tc gridSpan="4">
                  <a:txBody>
                    <a:bodyPr/>
                    <a:lstStyle/>
                    <a:p>
                      <a:r>
                        <a:rPr lang="en-US" altLang="zh-TW" sz="2000" dirty="0" smtClean="0">
                          <a:solidFill>
                            <a:srgbClr val="FFFF00"/>
                          </a:solidFill>
                          <a:latin typeface="微軟正黑體" pitchFamily="34" charset="-120"/>
                          <a:ea typeface="微軟正黑體" pitchFamily="34" charset="-120"/>
                        </a:rPr>
                        <a:t>1.</a:t>
                      </a:r>
                      <a:r>
                        <a:rPr lang="zh-TW" altLang="en-US" sz="2000" dirty="0" smtClean="0">
                          <a:solidFill>
                            <a:srgbClr val="FFFF00"/>
                          </a:solidFill>
                          <a:latin typeface="微軟正黑體" pitchFamily="34" charset="-120"/>
                          <a:ea typeface="微軟正黑體" pitchFamily="34" charset="-120"/>
                        </a:rPr>
                        <a:t>公約簽定率</a:t>
                      </a:r>
                      <a:endParaRPr lang="zh-TW" altLang="en-US" sz="2000" dirty="0">
                        <a:solidFill>
                          <a:srgbClr val="FFFF00"/>
                        </a:solidFill>
                        <a:latin typeface="微軟正黑體" pitchFamily="34" charset="-120"/>
                        <a:ea typeface="微軟正黑體" pitchFamily="34" charset="-120"/>
                      </a:endParaRPr>
                    </a:p>
                  </a:txBody>
                  <a:tcPr anchor="ct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467856">
                <a:tc>
                  <a:txBody>
                    <a:bodyPr/>
                    <a:lstStyle/>
                    <a:p>
                      <a:pPr algn="ctr"/>
                      <a:r>
                        <a:rPr lang="zh-TW" altLang="en-US" dirty="0" smtClean="0">
                          <a:latin typeface="微軟正黑體" panose="020B0604030504040204" pitchFamily="34" charset="-120"/>
                          <a:ea typeface="微軟正黑體" panose="020B0604030504040204" pitchFamily="34" charset="-120"/>
                          <a:cs typeface="Times New Roman" pitchFamily="18" charset="0"/>
                        </a:rPr>
                        <a:t>評鑑項目</a:t>
                      </a:r>
                      <a:endParaRPr lang="zh-TW" altLang="en-US" dirty="0">
                        <a:latin typeface="微軟正黑體" panose="020B0604030504040204" pitchFamily="34" charset="-120"/>
                        <a:ea typeface="微軟正黑體" panose="020B0604030504040204" pitchFamily="34" charset="-120"/>
                        <a:cs typeface="Times New Roman" pitchFamily="18" charset="0"/>
                      </a:endParaRPr>
                    </a:p>
                  </a:txBody>
                  <a:tcPr anchor="ctr"/>
                </a:tc>
                <a:tc>
                  <a:txBody>
                    <a:bodyPr/>
                    <a:lstStyle/>
                    <a:p>
                      <a:pPr algn="ctr"/>
                      <a:r>
                        <a:rPr lang="zh-TW" altLang="en-US" dirty="0" smtClean="0">
                          <a:latin typeface="微軟正黑體" panose="020B0604030504040204" pitchFamily="34" charset="-120"/>
                          <a:ea typeface="微軟正黑體" panose="020B0604030504040204" pitchFamily="34" charset="-120"/>
                          <a:cs typeface="Times New Roman" pitchFamily="18" charset="0"/>
                        </a:rPr>
                        <a:t>評分方式</a:t>
                      </a:r>
                      <a:endParaRPr lang="zh-TW" altLang="en-US" dirty="0">
                        <a:latin typeface="微軟正黑體" panose="020B0604030504040204" pitchFamily="34" charset="-120"/>
                        <a:ea typeface="微軟正黑體" panose="020B0604030504040204" pitchFamily="34" charset="-120"/>
                        <a:cs typeface="Times New Roman" pitchFamily="18" charset="0"/>
                      </a:endParaRPr>
                    </a:p>
                  </a:txBody>
                  <a:tcPr anchor="ctr"/>
                </a:tc>
                <a:tc>
                  <a:txBody>
                    <a:bodyPr/>
                    <a:lstStyle/>
                    <a:p>
                      <a:pPr algn="ctr"/>
                      <a:r>
                        <a:rPr lang="zh-TW" altLang="en-US" dirty="0" smtClean="0">
                          <a:latin typeface="微軟正黑體" pitchFamily="34" charset="-120"/>
                          <a:ea typeface="微軟正黑體" pitchFamily="34" charset="-120"/>
                        </a:rPr>
                        <a:t>配分</a:t>
                      </a:r>
                      <a:endParaRPr lang="zh-TW" altLang="en-US" dirty="0">
                        <a:latin typeface="微軟正黑體" pitchFamily="34" charset="-120"/>
                        <a:ea typeface="微軟正黑體" pitchFamily="34" charset="-120"/>
                      </a:endParaRPr>
                    </a:p>
                  </a:txBody>
                  <a:tcPr anchor="ctr"/>
                </a:tc>
                <a:tc>
                  <a:txBody>
                    <a:bodyPr/>
                    <a:lstStyle/>
                    <a:p>
                      <a:pPr algn="ctr"/>
                      <a:r>
                        <a:rPr lang="zh-TW" altLang="en-US" dirty="0" smtClean="0">
                          <a:latin typeface="微軟正黑體" pitchFamily="34" charset="-120"/>
                          <a:ea typeface="微軟正黑體" pitchFamily="34" charset="-120"/>
                        </a:rPr>
                        <a:t>自評</a:t>
                      </a:r>
                      <a:endParaRPr lang="zh-TW" altLang="en-US" dirty="0">
                        <a:latin typeface="微軟正黑體" pitchFamily="34" charset="-120"/>
                        <a:ea typeface="微軟正黑體" pitchFamily="34" charset="-120"/>
                      </a:endParaRPr>
                    </a:p>
                  </a:txBody>
                  <a:tcPr anchor="ctr"/>
                </a:tc>
              </a:tr>
              <a:tr h="370840">
                <a:tc>
                  <a:txBody>
                    <a:bodyPr/>
                    <a:lstStyle/>
                    <a:p>
                      <a:r>
                        <a:rPr lang="en-US" altLang="zh-TW" sz="1800" kern="1200" dirty="0" smtClean="0">
                          <a:solidFill>
                            <a:schemeClr val="dk1"/>
                          </a:solidFill>
                          <a:effectLst/>
                          <a:latin typeface="Times New Roman" pitchFamily="18" charset="0"/>
                          <a:ea typeface="標楷體" pitchFamily="65" charset="-120"/>
                          <a:cs typeface="Times New Roman" pitchFamily="18" charset="0"/>
                        </a:rPr>
                        <a:t>1.2</a:t>
                      </a:r>
                      <a:r>
                        <a:rPr lang="zh-TW" altLang="zh-TW" sz="1800" kern="1200" dirty="0" smtClean="0">
                          <a:solidFill>
                            <a:schemeClr val="dk1"/>
                          </a:solidFill>
                          <a:effectLst/>
                          <a:latin typeface="Times New Roman" pitchFamily="18" charset="0"/>
                          <a:ea typeface="標楷體" pitchFamily="65" charset="-120"/>
                          <a:cs typeface="Times New Roman" pitchFamily="18" charset="0"/>
                        </a:rPr>
                        <a:t>公約簽定率</a:t>
                      </a:r>
                      <a:endParaRPr lang="en-US" altLang="zh-TW" sz="1800" kern="1200" dirty="0" smtClean="0">
                        <a:solidFill>
                          <a:schemeClr val="dk1"/>
                        </a:solidFill>
                        <a:effectLst/>
                        <a:latin typeface="Times New Roman" pitchFamily="18" charset="0"/>
                        <a:ea typeface="標楷體" pitchFamily="65" charset="-120"/>
                        <a:cs typeface="Times New Roman" pitchFamily="18" charset="0"/>
                      </a:endParaRPr>
                    </a:p>
                    <a:p>
                      <a:r>
                        <a:rPr lang="zh-TW" altLang="en-US" sz="1800" kern="1200" dirty="0" smtClean="0">
                          <a:solidFill>
                            <a:schemeClr val="dk1"/>
                          </a:solidFill>
                          <a:effectLst/>
                          <a:latin typeface="Times New Roman" pitchFamily="18" charset="0"/>
                          <a:ea typeface="標楷體" pitchFamily="65" charset="-120"/>
                          <a:cs typeface="Times New Roman" pitchFamily="18" charset="0"/>
                        </a:rPr>
                        <a:t>      </a:t>
                      </a:r>
                      <a:r>
                        <a:rPr lang="en-US" altLang="zh-TW" sz="1800" kern="1200" dirty="0" smtClean="0">
                          <a:solidFill>
                            <a:schemeClr val="dk1"/>
                          </a:solidFill>
                          <a:effectLst/>
                          <a:latin typeface="Times New Roman" pitchFamily="18" charset="0"/>
                          <a:ea typeface="標楷體" pitchFamily="65" charset="-120"/>
                          <a:cs typeface="Times New Roman" pitchFamily="18" charset="0"/>
                        </a:rPr>
                        <a:t>(</a:t>
                      </a:r>
                      <a:r>
                        <a:rPr lang="zh-TW" altLang="zh-TW" sz="1800" kern="1200" dirty="0" smtClean="0">
                          <a:solidFill>
                            <a:schemeClr val="dk1"/>
                          </a:solidFill>
                          <a:effectLst/>
                          <a:latin typeface="Times New Roman" pitchFamily="18" charset="0"/>
                          <a:ea typeface="標楷體" pitchFamily="65" charset="-120"/>
                          <a:cs typeface="Times New Roman" pitchFamily="18" charset="0"/>
                        </a:rPr>
                        <a:t>第</a:t>
                      </a:r>
                      <a:r>
                        <a:rPr lang="en-US" altLang="zh-TW" sz="1800" kern="1200" dirty="0" smtClean="0">
                          <a:solidFill>
                            <a:schemeClr val="dk1"/>
                          </a:solidFill>
                          <a:effectLst/>
                          <a:latin typeface="Times New Roman" pitchFamily="18" charset="0"/>
                          <a:ea typeface="標楷體" pitchFamily="65" charset="-120"/>
                          <a:cs typeface="Times New Roman" pitchFamily="18" charset="0"/>
                        </a:rPr>
                        <a:t>2</a:t>
                      </a:r>
                      <a:r>
                        <a:rPr lang="zh-TW" altLang="zh-TW" sz="1800" kern="1200" dirty="0" smtClean="0">
                          <a:solidFill>
                            <a:schemeClr val="dk1"/>
                          </a:solidFill>
                          <a:effectLst/>
                          <a:latin typeface="Times New Roman" pitchFamily="18" charset="0"/>
                          <a:ea typeface="標楷體" pitchFamily="65" charset="-120"/>
                          <a:cs typeface="Times New Roman" pitchFamily="18" charset="0"/>
                        </a:rPr>
                        <a:t>年計畫</a:t>
                      </a:r>
                      <a:r>
                        <a:rPr lang="en-US" altLang="zh-TW" sz="1800" kern="1200" dirty="0" smtClean="0">
                          <a:solidFill>
                            <a:schemeClr val="dk1"/>
                          </a:solidFill>
                          <a:effectLst/>
                          <a:latin typeface="Times New Roman" pitchFamily="18" charset="0"/>
                          <a:ea typeface="標楷體" pitchFamily="65" charset="-120"/>
                          <a:cs typeface="Times New Roman" pitchFamily="18" charset="0"/>
                        </a:rPr>
                        <a:t>)</a:t>
                      </a:r>
                      <a:endParaRPr lang="zh-TW" altLang="en-US" dirty="0">
                        <a:latin typeface="Times New Roman" pitchFamily="18" charset="0"/>
                        <a:ea typeface="標楷體" pitchFamily="65" charset="-120"/>
                        <a:cs typeface="Times New Roman" pitchFamily="18" charset="0"/>
                      </a:endParaRPr>
                    </a:p>
                  </a:txBody>
                  <a:tcPr anchor="ctr"/>
                </a:tc>
                <a:tc>
                  <a:txBody>
                    <a:bodyPr/>
                    <a:lstStyle/>
                    <a:p>
                      <a:pPr>
                        <a:lnSpc>
                          <a:spcPts val="2600"/>
                        </a:lnSpc>
                      </a:pPr>
                      <a:r>
                        <a:rPr lang="en-US" altLang="zh-TW" sz="1800" baseline="0" dirty="0" smtClean="0">
                          <a:latin typeface="Times New Roman" pitchFamily="18" charset="0"/>
                          <a:ea typeface="標楷體" pitchFamily="65" charset="-120"/>
                          <a:cs typeface="Times New Roman" pitchFamily="18" charset="0"/>
                        </a:rPr>
                        <a:t>20</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完成簽定土地面積比率達</a:t>
                      </a:r>
                      <a:r>
                        <a:rPr lang="en-US" altLang="zh-TW" sz="1800" baseline="0" dirty="0" smtClean="0">
                          <a:latin typeface="Times New Roman" pitchFamily="18" charset="0"/>
                          <a:ea typeface="標楷體" pitchFamily="65" charset="-120"/>
                          <a:cs typeface="Times New Roman" pitchFamily="18" charset="0"/>
                        </a:rPr>
                        <a:t>70%</a:t>
                      </a:r>
                      <a:r>
                        <a:rPr lang="zh-TW" altLang="en-US" sz="1800" baseline="0" dirty="0" smtClean="0">
                          <a:latin typeface="Times New Roman" pitchFamily="18" charset="0"/>
                          <a:ea typeface="標楷體" pitchFamily="65" charset="-120"/>
                          <a:cs typeface="Times New Roman" pitchFamily="18" charset="0"/>
                        </a:rPr>
                        <a:t>以上</a:t>
                      </a:r>
                      <a:endParaRPr lang="en-US" altLang="zh-TW" sz="1800" baseline="0" dirty="0" smtClean="0">
                        <a:latin typeface="Times New Roman" pitchFamily="18" charset="0"/>
                        <a:ea typeface="標楷體" pitchFamily="65" charset="-120"/>
                        <a:cs typeface="Times New Roman" pitchFamily="18" charset="0"/>
                      </a:endParaRPr>
                    </a:p>
                    <a:p>
                      <a:pPr>
                        <a:lnSpc>
                          <a:spcPts val="2600"/>
                        </a:lnSpc>
                      </a:pPr>
                      <a:r>
                        <a:rPr lang="en-US" altLang="zh-TW" sz="1800" baseline="0" dirty="0" smtClean="0">
                          <a:latin typeface="Times New Roman" pitchFamily="18" charset="0"/>
                          <a:ea typeface="標楷體" pitchFamily="65" charset="-120"/>
                          <a:cs typeface="Times New Roman" pitchFamily="18" charset="0"/>
                        </a:rPr>
                        <a:t>15</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完成簽定比率達 </a:t>
                      </a:r>
                      <a:r>
                        <a:rPr lang="en-US" altLang="zh-TW" sz="1800" baseline="0" dirty="0" smtClean="0">
                          <a:latin typeface="Times New Roman" pitchFamily="18" charset="0"/>
                          <a:ea typeface="標楷體" pitchFamily="65" charset="-120"/>
                          <a:cs typeface="Times New Roman" pitchFamily="18" charset="0"/>
                        </a:rPr>
                        <a:t>50~ 69%</a:t>
                      </a:r>
                    </a:p>
                    <a:p>
                      <a:pPr>
                        <a:lnSpc>
                          <a:spcPts val="2600"/>
                        </a:lnSpc>
                      </a:pPr>
                      <a:r>
                        <a:rPr lang="en-US" altLang="zh-TW" sz="1800" baseline="0" dirty="0" smtClean="0">
                          <a:latin typeface="Times New Roman" pitchFamily="18" charset="0"/>
                          <a:ea typeface="標楷體" pitchFamily="65" charset="-120"/>
                          <a:cs typeface="Times New Roman" pitchFamily="18" charset="0"/>
                        </a:rPr>
                        <a:t>  0</a:t>
                      </a:r>
                      <a:r>
                        <a:rPr lang="zh-TW" altLang="en-US" sz="1800" baseline="0" dirty="0" smtClean="0">
                          <a:latin typeface="Times New Roman" pitchFamily="18" charset="0"/>
                          <a:ea typeface="標楷體" pitchFamily="65" charset="-120"/>
                          <a:cs typeface="Times New Roman" pitchFamily="18" charset="0"/>
                        </a:rPr>
                        <a:t>分</a:t>
                      </a:r>
                      <a:r>
                        <a:rPr lang="en-US" altLang="zh-TW" sz="1800" baseline="0" dirty="0" smtClean="0">
                          <a:latin typeface="Times New Roman" pitchFamily="18" charset="0"/>
                          <a:ea typeface="標楷體" pitchFamily="65" charset="-120"/>
                          <a:cs typeface="Times New Roman" pitchFamily="18" charset="0"/>
                        </a:rPr>
                        <a:t>- </a:t>
                      </a:r>
                      <a:r>
                        <a:rPr lang="zh-TW" altLang="en-US" sz="1800" baseline="0" dirty="0" smtClean="0">
                          <a:latin typeface="Times New Roman" pitchFamily="18" charset="0"/>
                          <a:ea typeface="標楷體" pitchFamily="65" charset="-120"/>
                          <a:cs typeface="Times New Roman" pitchFamily="18" charset="0"/>
                        </a:rPr>
                        <a:t>完成簽定比率未滿</a:t>
                      </a:r>
                      <a:r>
                        <a:rPr lang="en-US" altLang="zh-TW" sz="1800" baseline="0" dirty="0" smtClean="0">
                          <a:latin typeface="Times New Roman" pitchFamily="18" charset="0"/>
                          <a:ea typeface="標楷體" pitchFamily="65" charset="-120"/>
                          <a:cs typeface="Times New Roman" pitchFamily="18" charset="0"/>
                        </a:rPr>
                        <a:t>50%</a:t>
                      </a:r>
                      <a:endParaRPr lang="zh-TW" altLang="en-US" sz="1800" b="1" baseline="0" dirty="0" smtClean="0">
                        <a:solidFill>
                          <a:srgbClr val="002060"/>
                        </a:solidFill>
                        <a:latin typeface="Times New Roman" pitchFamily="18" charset="0"/>
                        <a:ea typeface="標楷體" pitchFamily="65" charset="-120"/>
                        <a:cs typeface="Times New Roman" pitchFamily="18" charset="0"/>
                      </a:endParaRPr>
                    </a:p>
                    <a:p>
                      <a:endParaRPr lang="zh-TW" altLang="en-US" dirty="0">
                        <a:latin typeface="Times New Roman" pitchFamily="18" charset="0"/>
                        <a:ea typeface="標楷體" pitchFamily="65" charset="-120"/>
                        <a:cs typeface="Times New Roman" pitchFamily="18" charset="0"/>
                      </a:endParaRPr>
                    </a:p>
                  </a:txBody>
                  <a:tcPr/>
                </a:tc>
                <a:tc>
                  <a:txBody>
                    <a:bodyPr/>
                    <a:lstStyle/>
                    <a:p>
                      <a:pPr algn="ctr"/>
                      <a:r>
                        <a:rPr lang="en-US" altLang="zh-TW" dirty="0" smtClean="0">
                          <a:latin typeface="Times New Roman" pitchFamily="18" charset="0"/>
                          <a:ea typeface="標楷體" pitchFamily="65" charset="-120"/>
                          <a:cs typeface="Times New Roman" pitchFamily="18" charset="0"/>
                        </a:rPr>
                        <a:t>20</a:t>
                      </a:r>
                      <a:endParaRPr lang="zh-TW" altLang="en-US" dirty="0">
                        <a:latin typeface="Times New Roman" pitchFamily="18" charset="0"/>
                        <a:ea typeface="標楷體" pitchFamily="65" charset="-120"/>
                        <a:cs typeface="Times New Roman" pitchFamily="18" charset="0"/>
                      </a:endParaRPr>
                    </a:p>
                  </a:txBody>
                  <a:tcPr anchor="ctr"/>
                </a:tc>
                <a:tc>
                  <a:txBody>
                    <a:bodyPr/>
                    <a:lstStyle/>
                    <a:p>
                      <a:pPr algn="ctr"/>
                      <a:r>
                        <a:rPr lang="en-US" altLang="zh-TW" dirty="0" smtClean="0">
                          <a:latin typeface="Times New Roman" pitchFamily="18" charset="0"/>
                          <a:ea typeface="標楷體" pitchFamily="65" charset="-120"/>
                          <a:cs typeface="Times New Roman" pitchFamily="18" charset="0"/>
                        </a:rPr>
                        <a:t>19</a:t>
                      </a:r>
                      <a:endParaRPr lang="zh-TW" altLang="en-US" dirty="0">
                        <a:latin typeface="Times New Roman" pitchFamily="18" charset="0"/>
                        <a:ea typeface="標楷體" pitchFamily="65" charset="-120"/>
                        <a:cs typeface="Times New Roman" pitchFamily="18" charset="0"/>
                      </a:endParaRPr>
                    </a:p>
                  </a:txBody>
                  <a:tcPr anchor="ctr"/>
                </a:tc>
              </a:tr>
            </a:tbl>
          </a:graphicData>
        </a:graphic>
      </p:graphicFrame>
      <p:sp>
        <p:nvSpPr>
          <p:cNvPr id="10" name="文字方塊 9"/>
          <p:cNvSpPr txBox="1"/>
          <p:nvPr/>
        </p:nvSpPr>
        <p:spPr>
          <a:xfrm>
            <a:off x="323528" y="5517232"/>
            <a:ext cx="8494633" cy="461665"/>
          </a:xfrm>
          <a:prstGeom prst="rect">
            <a:avLst/>
          </a:prstGeom>
          <a:noFill/>
        </p:spPr>
        <p:txBody>
          <a:bodyPr wrap="none" rtlCol="0">
            <a:spAutoFit/>
          </a:bodyPr>
          <a:lstStyle/>
          <a:p>
            <a:pPr algn="ctr"/>
            <a:r>
              <a:rPr lang="zh-TW" altLang="en-US"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本會為了提昇簽約率，請詳見五大面向的</a:t>
            </a:r>
            <a:r>
              <a:rPr lang="en-US" altLang="zh-TW"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1.2</a:t>
            </a:r>
            <a:r>
              <a:rPr lang="zh-TW" altLang="en-US"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en-US" altLang="zh-TW"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1.6</a:t>
            </a:r>
            <a:r>
              <a:rPr lang="zh-TW" altLang="en-US"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en-US" altLang="zh-TW"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1.7</a:t>
            </a:r>
            <a:r>
              <a:rPr lang="zh-TW" altLang="en-US"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a:t>
            </a:r>
            <a:r>
              <a:rPr lang="en-US" altLang="zh-TW" sz="2400" b="1" dirty="0" smtClean="0">
                <a:solidFill>
                  <a:srgbClr val="FF0000"/>
                </a:solidFill>
                <a:effectLst>
                  <a:outerShdw blurRad="38100" dist="38100" dir="2700000" algn="tl">
                    <a:srgbClr val="000000">
                      <a:alpha val="43137"/>
                    </a:srgbClr>
                  </a:outerShdw>
                </a:effectLst>
                <a:latin typeface="標楷體" pitchFamily="65" charset="-120"/>
                <a:ea typeface="標楷體" pitchFamily="65" charset="-120"/>
              </a:rPr>
              <a:t>2.7</a:t>
            </a:r>
            <a:endParaRPr lang="zh-TW" altLang="en-US" sz="2400" b="1" dirty="0">
              <a:solidFill>
                <a:srgbClr val="FF0000"/>
              </a:solidFill>
              <a:effectLst>
                <a:outerShdw blurRad="38100" dist="38100" dir="2700000" algn="tl">
                  <a:srgbClr val="000000">
                    <a:alpha val="43137"/>
                  </a:srgbClr>
                </a:outerShdw>
              </a:effectLst>
              <a:latin typeface="標楷體" pitchFamily="65" charset="-120"/>
              <a:ea typeface="標楷體" pitchFamily="65" charset="-120"/>
            </a:endParaRPr>
          </a:p>
        </p:txBody>
      </p:sp>
    </p:spTree>
    <p:extLst>
      <p:ext uri="{BB962C8B-B14F-4D97-AF65-F5344CB8AC3E}">
        <p14:creationId xmlns:p14="http://schemas.microsoft.com/office/powerpoint/2010/main" val="2593404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7227</TotalTime>
  <Words>11496</Words>
  <Application>Microsoft Office PowerPoint</Application>
  <PresentationFormat>如螢幕大小 (4:3)</PresentationFormat>
  <Paragraphs>1199</Paragraphs>
  <Slides>67</Slides>
  <Notes>0</Notes>
  <HiddenSlides>0</HiddenSlides>
  <MMClips>0</MMClips>
  <ScaleCrop>false</ScaleCrop>
  <HeadingPairs>
    <vt:vector size="4" baseType="variant">
      <vt:variant>
        <vt:lpstr>佈景主題</vt:lpstr>
      </vt:variant>
      <vt:variant>
        <vt:i4>1</vt:i4>
      </vt:variant>
      <vt:variant>
        <vt:lpstr>投影片標題</vt:lpstr>
      </vt:variant>
      <vt:variant>
        <vt:i4>67</vt:i4>
      </vt:variant>
    </vt:vector>
  </HeadingPairs>
  <TitlesOfParts>
    <vt:vector size="68"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Win</dc:creator>
  <cp:lastModifiedBy>劉泰安</cp:lastModifiedBy>
  <cp:revision>853</cp:revision>
  <dcterms:created xsi:type="dcterms:W3CDTF">2014-10-16T12:29:37Z</dcterms:created>
  <dcterms:modified xsi:type="dcterms:W3CDTF">2016-01-13T08:06:45Z</dcterms:modified>
</cp:coreProperties>
</file>