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45"/>
  </p:notesMasterIdLst>
  <p:handoutMasterIdLst>
    <p:handoutMasterId r:id="rId46"/>
  </p:handoutMasterIdLst>
  <p:sldIdLst>
    <p:sldId id="281" r:id="rId2"/>
    <p:sldId id="451" r:id="rId3"/>
    <p:sldId id="361" r:id="rId4"/>
    <p:sldId id="362" r:id="rId5"/>
    <p:sldId id="363" r:id="rId6"/>
    <p:sldId id="405" r:id="rId7"/>
    <p:sldId id="406" r:id="rId8"/>
    <p:sldId id="408" r:id="rId9"/>
    <p:sldId id="453" r:id="rId10"/>
    <p:sldId id="438" r:id="rId11"/>
    <p:sldId id="368" r:id="rId12"/>
    <p:sldId id="432" r:id="rId13"/>
    <p:sldId id="435" r:id="rId14"/>
    <p:sldId id="434" r:id="rId15"/>
    <p:sldId id="414" r:id="rId16"/>
    <p:sldId id="439" r:id="rId17"/>
    <p:sldId id="416" r:id="rId18"/>
    <p:sldId id="436" r:id="rId19"/>
    <p:sldId id="437" r:id="rId20"/>
    <p:sldId id="417" r:id="rId21"/>
    <p:sldId id="418" r:id="rId22"/>
    <p:sldId id="373" r:id="rId23"/>
    <p:sldId id="440" r:id="rId24"/>
    <p:sldId id="380" r:id="rId25"/>
    <p:sldId id="442" r:id="rId26"/>
    <p:sldId id="443" r:id="rId27"/>
    <p:sldId id="420" r:id="rId28"/>
    <p:sldId id="444" r:id="rId29"/>
    <p:sldId id="421" r:id="rId30"/>
    <p:sldId id="379" r:id="rId31"/>
    <p:sldId id="385" r:id="rId32"/>
    <p:sldId id="290" r:id="rId33"/>
    <p:sldId id="445" r:id="rId34"/>
    <p:sldId id="446" r:id="rId35"/>
    <p:sldId id="382" r:id="rId36"/>
    <p:sldId id="353" r:id="rId37"/>
    <p:sldId id="447" r:id="rId38"/>
    <p:sldId id="448" r:id="rId39"/>
    <p:sldId id="449" r:id="rId40"/>
    <p:sldId id="450" r:id="rId41"/>
    <p:sldId id="425" r:id="rId42"/>
    <p:sldId id="452" r:id="rId43"/>
    <p:sldId id="275" r:id="rId4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9900"/>
    <a:srgbClr val="CC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5332" autoAdjust="0"/>
  </p:normalViewPr>
  <p:slideViewPr>
    <p:cSldViewPr>
      <p:cViewPr>
        <p:scale>
          <a:sx n="85" d="100"/>
          <a:sy n="85" d="100"/>
        </p:scale>
        <p:origin x="-61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1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498CB3-62B8-4630-95CD-475A76EBA53B}" type="datetimeFigureOut">
              <a:rPr lang="zh-TW" altLang="en-US"/>
              <a:pPr>
                <a:defRPr/>
              </a:pPr>
              <a:t>2016/1/13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b" anchorCtr="0" compatLnSpc="1">
            <a:prstTxWarp prst="textNoShape">
              <a:avLst/>
            </a:prstTxWarp>
          </a:bodyPr>
          <a:lstStyle>
            <a:lvl1pPr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b" anchorCtr="0" compatLnSpc="1">
            <a:prstTxWarp prst="textNoShape">
              <a:avLst/>
            </a:prstTxWarp>
          </a:bodyPr>
          <a:lstStyle>
            <a:lvl1pPr algn="r"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8C2B427-DCF1-4AD9-8646-3E556C8820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438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63F4A8-5308-4E36-9B93-54A5D499C08C}" type="datetimeFigureOut">
              <a:rPr lang="zh-TW" altLang="en-US"/>
              <a:pPr>
                <a:defRPr/>
              </a:pPr>
              <a:t>2016/1/13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79" rIns="90758" bIns="4537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b" anchorCtr="0" compatLnSpc="1">
            <a:prstTxWarp prst="textNoShape">
              <a:avLst/>
            </a:prstTxWarp>
          </a:bodyPr>
          <a:lstStyle>
            <a:lvl1pPr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0" tIns="45680" rIns="91360" bIns="45680" numCol="1" anchor="b" anchorCtr="0" compatLnSpc="1">
            <a:prstTxWarp prst="textNoShape">
              <a:avLst/>
            </a:prstTxWarp>
          </a:bodyPr>
          <a:lstStyle>
            <a:lvl1pPr algn="r" defTabSz="92061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D3CBFA-DCB2-4CF1-BC46-D18AD2B27C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5454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B4F7-78FA-4413-8A64-92B63E012FDC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C8F41-3244-482F-9E3D-D0F5E0D15E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70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B0B6-6020-47CE-9F09-99BDFB51F052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7D08-E447-4B3A-9E39-79FE5C090E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4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E0D9-2A34-419F-9F0E-C029954A6498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5AB2-C043-4471-A079-63423CBABA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6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536427-4346-425C-81B9-1652CEE65B81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8B3341-2C76-429F-A508-49985E8175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4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23BB-A518-45CF-8A31-D50B1298A50C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8119-525C-49DB-A0E2-69A8EA4E06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314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D029-BD77-46EE-AB30-8A388D4EA712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4815-5EEB-4114-8821-8554FAF23A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7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C8C3-8444-4278-AC8A-82CB040E2EBE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611D-2247-423A-B967-1B89D77080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9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65BB25-ECD1-4EDE-86D1-9B157F235DF5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2F3E5B-52FD-4834-9026-A3064A6610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40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0AE7-C43D-4CFE-AE67-DD66027695BD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BA01-FDC3-4764-9605-9BAF00B829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61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ea typeface="新細明體" pitchFamily="18" charset="-120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ea typeface="新細明體" pitchFamily="18" charset="-120"/>
            </a:endParaRPr>
          </a:p>
        </p:txBody>
      </p:sp>
      <p:sp>
        <p:nvSpPr>
          <p:cNvPr id="7" name="直線接點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直線接點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線接點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DD9697-FC8C-4B14-A8CE-525BF8D7F252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F9E12B-CC67-4454-877D-1EC3A4F7E9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0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7" name="直線接點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直線接點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ea typeface="新細明體" pitchFamily="18" charset="-120"/>
            </a:endParaRPr>
          </a:p>
        </p:txBody>
      </p:sp>
      <p:sp>
        <p:nvSpPr>
          <p:cNvPr id="11" name="直線接點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4293B3-CC34-44ED-9630-B21C6C2C9112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A5D5C1-DB68-477E-939D-96F47007A6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12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ea typeface="新細明體" pitchFamily="18" charset="-12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E3BECC2A-A197-4599-8938-B0CC34AE693F}" type="datetime1">
              <a:rPr lang="zh-TW" altLang="en-US"/>
              <a:pPr>
                <a:defRPr/>
              </a:pPr>
              <a:t>2016/1/13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032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34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831DCF2-1211-4C72-B97B-CDDA1478FD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1" r:id="rId4"/>
    <p:sldLayoutId id="2147484972" r:id="rId5"/>
    <p:sldLayoutId id="2147484979" r:id="rId6"/>
    <p:sldLayoutId id="2147484973" r:id="rId7"/>
    <p:sldLayoutId id="2147484980" r:id="rId8"/>
    <p:sldLayoutId id="2147484981" r:id="rId9"/>
    <p:sldLayoutId id="2147484974" r:id="rId10"/>
    <p:sldLayoutId id="21474849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副標題 2"/>
          <p:cNvSpPr>
            <a:spLocks noGrp="1"/>
          </p:cNvSpPr>
          <p:nvPr>
            <p:ph type="subTitle" idx="1"/>
          </p:nvPr>
        </p:nvSpPr>
        <p:spPr>
          <a:xfrm>
            <a:off x="1401763" y="4365625"/>
            <a:ext cx="7512050" cy="1895475"/>
          </a:xfrm>
        </p:spPr>
        <p:txBody>
          <a:bodyPr/>
          <a:lstStyle/>
          <a:p>
            <a:pPr algn="ctr" eaLnBrk="1" hangingPunct="1"/>
            <a:r>
              <a:rPr lang="zh-TW" altLang="en-US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24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報告單位：臺中市外埔區農會</a:t>
            </a:r>
            <a:endParaRPr lang="en-US" altLang="zh-TW" sz="240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24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報 告 人：柯  志  明</a:t>
            </a:r>
            <a:endParaRPr lang="en-US" altLang="zh-TW" sz="240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4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         104.12.15</a:t>
            </a:r>
            <a:r>
              <a:rPr lang="zh-TW" altLang="en-US" sz="24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819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t>                  </a:t>
            </a:r>
            <a:fld id="{B469FB9A-F104-4D02-BABB-4C9B1DDC6D9C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196" name="標題 1"/>
          <p:cNvSpPr txBox="1">
            <a:spLocks/>
          </p:cNvSpPr>
          <p:nvPr/>
        </p:nvSpPr>
        <p:spPr bwMode="auto">
          <a:xfrm>
            <a:off x="1416050" y="1412875"/>
            <a:ext cx="66579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年度外埔區農業經營專區評鑑簡報</a:t>
            </a:r>
            <a:endParaRPr kumimoji="0" lang="zh-TW" altLang="en-US" sz="4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Z:\農師傅圖檔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786454"/>
            <a:ext cx="2198677" cy="10715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17411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資訊系統建置與應用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資訊系統資料建置與更新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1491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筆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C313EA-4BA5-45EE-8B09-68072C016A31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4" name="Picture 7" descr="F:\104專區系統\專區系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71675"/>
            <a:ext cx="712946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15363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建立輪作制度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推動水稻、芋頭輪作制度，目標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，執行成果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46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含換人、換地輪作芋頭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9.6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公頃及有機芋頭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</a:rPr>
              <a:t>）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            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43BF32-65F1-4EF8-8658-407BFD0EE387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8" name="Picture 8" descr="F:\104專區系統\輪作制度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343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19459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建立輪作制度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芋頭田輪作水稻可節省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肥料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成本約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公頃；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增加收入約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合計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增加收入約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9000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〈第一期作〉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芋頭平均收益約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350000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，比水稻平均收益高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200000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     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6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0289A6D-7B86-4CD1-BBB0-8E00C28CED2A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2" name="Picture 7" descr="C:\Documents and Settings\user\My Documents\103農業經營專區\103專區照-1\DSCN87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28797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:\我的文件\102農業經營專區\102專區照片-新\DSCN83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30663"/>
            <a:ext cx="28797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0483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建立輪作制度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水稻、芋頭換人、換地輪作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公頃（芋頭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9.6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公頃、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8.4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公頃）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A10B15-314B-412B-B5A9-07E442359807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6" name="Picture 2" descr="F:\104專區系統\換人換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1981200"/>
            <a:ext cx="7127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1507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建立輪作制度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換人換地輪作：</a:t>
            </a:r>
            <a:endParaRPr lang="en-US" altLang="zh-TW" sz="28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芋頭田輪作水稻可節省肥料成本約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 ；增加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收入約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公頃〈 第一期作〉水稻田提供芋頭輪作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，地主可領取輪作獎勵金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48000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公頃，合計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增加收益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57000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水稻田輪作芋頭並無明顯因輪作土地而增加效益，但因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芋頭平均收益高，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換人換地輪作制度可提供持續栽種芋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頭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，提供穩定的貨源，維持通路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〈沒有利用換人換地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輪作，自有土地必須與水稻輪作〉。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79F610-A296-4D49-AF13-1A5AC370B06D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2531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135938" cy="5111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建立輪作制度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未輪作、一般輪作及換人換地輪作收益比較：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未輪作水稻收益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140000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*2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280000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一般輪作收益（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年種植水稻、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年種植芋頭）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水稻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140000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+57000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197000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350000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合計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547000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換人換地輪作收益（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年皆種植水稻、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年皆種植芋頭）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水稻（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280000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+57000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337000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350000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*2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700000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元。</a:t>
            </a: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zh-TW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DB1969E-71D1-4ED2-B074-684F56CBB578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332656"/>
            <a:ext cx="1584176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3555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257300"/>
            <a:ext cx="8229600" cy="51958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建立輪作制度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有機小麥契作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收入：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2500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公斤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*39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+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契作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獎勵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45000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142500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成本：種子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150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公斤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*40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肥料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15000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收穫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烘乾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其他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10000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46000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增加農民收益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96500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45C44B-7C1B-4B98-894A-943F796B5A11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58" name="Picture 2" descr="D:\我的文件\104外埔農業經營專區\照片\IMG_07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:\我的文件\102農業經營專區\102專區照片-新\DSCN06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</a:p>
        </p:txBody>
      </p:sp>
      <p:sp>
        <p:nvSpPr>
          <p:cNvPr id="24579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229600" cy="50403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組織功能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專區營運主體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內部工作會議             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各項業務由團隊跨股部成員分工</a:t>
            </a:r>
            <a:r>
              <a:rPr lang="zh-TW" altLang="zh-TW" smtClean="0"/>
              <a:t>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依掌管業務專人負責，有利專區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各項業務推展，召開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內部會議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，落實分工並提高經營效益，定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期召開工作會議建立執行目標，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並追蹤與檢討，針對問題提出有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效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改善方案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  <a:endParaRPr lang="zh-TW" altLang="en-US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E11DCF0-40B0-4B9A-ADAB-ED2AED2D26AC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2" name="Picture 2" descr="C:\Documents and Settings\user\My Documents\103農業經營專區\103專區照-1\DSCN2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5" y="1628775"/>
            <a:ext cx="29194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Z:\志明資料夾\My Pictures\1041213\24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5" y="3917950"/>
            <a:ext cx="29194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</a:p>
        </p:txBody>
      </p:sp>
      <p:sp>
        <p:nvSpPr>
          <p:cNvPr id="25603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229600" cy="50403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組織功能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專區推動小組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5/7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8/20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10/28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召開推動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小組會議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專區年度計畫審查，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訂定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各項年度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工作計畫進度與目標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擬定執行策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略，推動專區青年農民培育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芋頭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健康種苗培育示範、標竿學習活動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、核心作物契作、大甲、大安、外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埔芋頭產業結盟並結合跨單位提供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資源協助解決問題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  <a:endParaRPr lang="zh-TW" altLang="en-US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FDBF9F-743F-46A4-A506-C51AFE001BE8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978275"/>
            <a:ext cx="2954338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665288"/>
            <a:ext cx="29543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</a:p>
        </p:txBody>
      </p:sp>
      <p:sp>
        <p:nvSpPr>
          <p:cNvPr id="26627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229600" cy="50403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組織功能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專區執行小組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月份召開執行小組會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議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協助執行專區年度各項工作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，提供問題與需求供推動小組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研討。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推動稻草剪段防止焚燒稻草。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推動生物性資材共同防治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（芋頭斜紋夜蛾及水稻二化螟）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推動芋頭健康種苗培育。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  <a:endParaRPr lang="zh-TW" altLang="en-US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B80ACE2-D547-4F48-8824-08E6BF2AB5D2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630" name="Picture 3" descr="D:\我的文件\102農業經營專區\102專區照片-新\DSCN7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0257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D:\我的文件\102農業經營專區\102專區照片-新\DSCN72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0257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09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   綱</a:t>
            </a:r>
          </a:p>
        </p:txBody>
      </p:sp>
      <p:sp>
        <p:nvSpPr>
          <p:cNvPr id="9219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7931150" cy="49164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關鍵績效指標項目  五大面向績效指標項目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公約簽定率       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農地利用率       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組織功能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安全認驗證       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培育訓練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專區組織運作     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產銷經營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青年農民培育     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友善環境</a:t>
            </a:r>
            <a:endParaRPr lang="zh-TW" altLang="en-US" sz="32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zh-TW" altLang="en-US" sz="2800" b="1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B3EEF87-CA82-469E-AE49-D307D311C492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629" y="337417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222" name="內容版面配置區 1"/>
          <p:cNvSpPr>
            <a:spLocks/>
          </p:cNvSpPr>
          <p:nvPr/>
        </p:nvSpPr>
        <p:spPr bwMode="auto">
          <a:xfrm>
            <a:off x="468313" y="55895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75F6D"/>
              </a:buClr>
              <a:buSzPct val="50000"/>
              <a:buFont typeface="Wingdings 2" pitchFamily="18" charset="2"/>
              <a:buNone/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575F6D"/>
              </a:buClr>
              <a:buSzPct val="50000"/>
              <a:buFont typeface="Wingdings 2" pitchFamily="18" charset="2"/>
              <a:buNone/>
            </a:pP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</a:p>
        </p:txBody>
      </p:sp>
      <p:sp>
        <p:nvSpPr>
          <p:cNvPr id="27651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229600" cy="51847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組織功能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技術服務小組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先知稻栽培管理技術，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降低病蟲害感染，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增加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產量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％以上。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土壤肥力診斷，合理化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施肥，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減少化學肥料使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用量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％以上，降低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成本，避免土壤酸化。    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  <a:endParaRPr lang="zh-TW" altLang="en-US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7D622A-3BAB-4954-AFA0-FB4B8EFEA92C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654" name="Picture 3" descr="C:\Documents and Settings\user\My Documents\104外埔農業經營專區\照片\IMG_0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228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F:\104外埔農業經營專區\照片\IMG_73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32289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8675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374062" cy="5183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組織功能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產銷班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產銷班班會：依規定每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個月至少召開班會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藉由班員彼此交換心得，經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驗交流，凝聚共識，針對專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區執行需求，提供意見，供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推動小組與專區營運主體參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考，訂定專區執行目標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專區各項計畫工作（契作、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講習訓練、共同防治、輪作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等）透過產銷班協助推展。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   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78750A-782B-493A-810D-57108AC0423E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332656"/>
            <a:ext cx="1584176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78" name="Picture 2" descr="F:\103專區照片\DSCN3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29511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295116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9699" name="內容版面配置區 3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8301037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講習訓練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 水稻病蟲害防治及安全用藥     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芋頭病蟲害防治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健康種苗培育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         講習會                          講習會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970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D4FAF9-4A78-4669-BD60-9F312A0C514E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332656"/>
            <a:ext cx="1584176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02" name="Picture 9" descr="F:\104外埔農業經營專區\照片\IMG_9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6734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374332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0723" name="內容版面配置區 3"/>
          <p:cNvSpPr>
            <a:spLocks noGrp="1"/>
          </p:cNvSpPr>
          <p:nvPr>
            <p:ph sz="quarter" idx="1"/>
          </p:nvPr>
        </p:nvSpPr>
        <p:spPr>
          <a:xfrm>
            <a:off x="468313" y="1257300"/>
            <a:ext cx="8301037" cy="51958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講習訓練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提升農民栽培管理技術及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病蟲害防治與安全用藥，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提高產量及減少用藥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％ 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維護專區優良生產環境。</a:t>
            </a:r>
          </a:p>
          <a:p>
            <a:pPr marL="0" indent="0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防止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芋頭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自行留種種苗病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毒感染及植株弱化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，培育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健康種苗，增加產量，提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昇農民收益。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                                  水稻二化螟性費洛蒙防治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                                          講習會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8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4A012D5-0EEF-4743-B4EE-60F897DCE92B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332656"/>
            <a:ext cx="1584176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6" name="Picture 3" descr="D:\我的文件\104二化螟示範計畫\成果照片\IMG_89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28813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D:\我的文件\104二化螟示範計畫\成果照片\IMG_89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288131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0483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981075"/>
            <a:ext cx="8374062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青年農民培育</a:t>
            </a:r>
            <a:endParaRPr lang="zh-TW" altLang="en-US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范振清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班長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農民、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年全國十大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績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產銷班、臺中市政府青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農賢拜）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從農業門外漢返鄉投入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行列，經由不斷自我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及請教農政單位專家，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全國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各產區觀摩學習。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模式、新品種研發，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自有品牌與行銷通路，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勵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青年農民返鄉投入農業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行列，成功經驗傳承可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專區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青年農民仿效。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534988" indent="-357188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F2D5D3-11EB-446C-BB99-BBF85299B1C6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50" name="Picture 3" descr="F:\103專區照片\DSCN2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3492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984625"/>
            <a:ext cx="3492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7467600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青年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農民培育</a:t>
            </a:r>
            <a:endPara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sz="quarter" idx="1"/>
          </p:nvPr>
        </p:nvGraphicFramePr>
        <p:xfrm>
          <a:off x="611188" y="1628775"/>
          <a:ext cx="7416800" cy="4679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149"/>
                <a:gridCol w="1033149"/>
                <a:gridCol w="830601"/>
                <a:gridCol w="1858647"/>
                <a:gridCol w="1234971"/>
                <a:gridCol w="1426284"/>
              </a:tblGrid>
              <a:tr h="389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作物種類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面積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（公頃）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住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址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話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638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陳國城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有機水稻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外埔區馬鳴里土城路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462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04-26837262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0963-143387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小地主大佃農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130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慣行水稻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9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張志瑋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慣行水稻</a:t>
                      </a:r>
                      <a:endParaRPr lang="zh-TW" alt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外埔區馬鳴里大馬路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04-26835678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0937-236135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小地主大佃農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38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陳俊佑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慣行水稻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外埔區大東里甲后路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820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04-26884842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0987-828113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小地主大佃農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333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范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豪奕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有機水稻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0.5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外埔區馬鳴里土城路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479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04-26835151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小地主大佃農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435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慣行水稻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5.5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張卡濠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慣行水稻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外埔區馬鳴里長生路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140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號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04-26830390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小地主大佃農</a:t>
                      </a:r>
                    </a:p>
                  </a:txBody>
                  <a:tcPr marL="68576" marR="68576" marT="0" marB="0"/>
                </a:tc>
              </a:tr>
              <a:tr h="2435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紀宏龍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有機水稻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0.3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外埔區馬鳴里新厝路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56-2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04-26837066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435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慣行水稻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6.5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366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詹協峻</a:t>
                      </a:r>
                      <a:endParaRPr lang="zh-TW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</a:t>
                      </a:r>
                      <a:r>
                        <a:rPr 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外埔區廍子里土城路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382</a:t>
                      </a:r>
                      <a:r>
                        <a:rPr 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</a:t>
                      </a:r>
                      <a:r>
                        <a:rPr lang="en-US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5335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333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慣行水道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3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賴顧苹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有機水稻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外埔區廍子里土城路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391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04-26830526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0952-298664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2638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有機芋頭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9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蔡明吉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芋頭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1.0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外埔區廍子里土城路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04-26835678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0989-767141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  <a:tr h="389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粱進輝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芋頭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1.2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外埔區廍子里廍子路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04-26837796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0923-555189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929" marR="58929" marT="0" marB="0"/>
                </a:tc>
              </a:tr>
            </a:tbl>
          </a:graphicData>
        </a:graphic>
      </p:graphicFrame>
      <p:sp>
        <p:nvSpPr>
          <p:cNvPr id="3287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EF394E-79DD-4ADD-A9C2-1D6462DB7905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3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20483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981075"/>
            <a:ext cx="8374062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標竿學習活動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地點：斗南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專區及美濃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共同運銷分級標準，針對不同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拍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賣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市場提供不同等級產品，提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高農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收益。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承租農地，可隨時針對市場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變化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種植各種作物，掌握市場。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擴大契作面積，掌握貨源，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盤商控制市場價格，增加農民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成立代耕團隊，共同作業，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、共同防治、有效掌握貨源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534988" indent="-357188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17F397-9B55-410C-9874-93DDA4E7C780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798" name="Picture 2" descr="D:\我的文件\104外埔農業經營專區\照片\IMG_9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01148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 descr="D:\我的文件\104外埔農業經營專區\照片\IMG_91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30114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3795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8374062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示範觀摩會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10/20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辦理臺中市水稻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化螟性費洛蒙防治田間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觀摩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推動水稻二化螟性費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蒙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誘蟲盒防治，降低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3000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公頃，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農藥使用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專區優良生產環境。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</a:t>
            </a:r>
          </a:p>
        </p:txBody>
      </p:sp>
      <p:sp>
        <p:nvSpPr>
          <p:cNvPr id="3482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91E5DBD-B88F-4DB9-AAFA-BB8FB8CC3BDE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0972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 descr="D:\我的文件\104二化螟示範計畫\成果照片\IMG_89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30972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3795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374062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培育訓練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經驗交流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2/6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公館鄉農會、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11/11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地區農會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專區經驗交流</a:t>
            </a:r>
            <a:r>
              <a:rPr lang="zh-TW" altLang="en-US" sz="2800" dirty="0" smtClean="0">
                <a:latin typeface="標楷體"/>
                <a:ea typeface="標楷體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經由參訪經驗交流活動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針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有機芋頭栽培管理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換人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換地輪作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交換心得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，藉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交流，心得分享，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供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專區業務推動參考。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5B1613D-120F-44FF-9A21-C0CB53A0B0DD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846" name="Picture 2" descr="D:\我的文件\104外埔農業經營專區\照片\公館農會參觀\IMG_13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0241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 descr="D:\我的文件\104外埔農業經營專區\照片\IMG_9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0241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4819" name="內容版面配置區 3"/>
          <p:cNvSpPr>
            <a:spLocks noGrp="1"/>
          </p:cNvSpPr>
          <p:nvPr>
            <p:ph sz="quarter" idx="1"/>
          </p:nvPr>
        </p:nvSpPr>
        <p:spPr>
          <a:xfrm>
            <a:off x="328613" y="1341438"/>
            <a:ext cx="8440737" cy="51117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核心作物契作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          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有機米契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公頃依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市價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倍收購每公頃可增加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22000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芋頭契作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公頃，價格高於市價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元，每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公頃增加收益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54000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dirty="0" smtClean="0"/>
              <a:t>   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3686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047080-6167-4A74-A5B7-24EE9A6EC1C1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70" name="Picture 8" descr="C:\Users\user\Desktop\契作面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632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關鍵績效指標項目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262063"/>
            <a:ext cx="7931150" cy="49037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公約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簽定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率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專區耕作面積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146.96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簽約面積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134.3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簽約率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91.4%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（得分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2800" dirty="0" smtClean="0">
                <a:solidFill>
                  <a:srgbClr val="FF0000"/>
                </a:solidFill>
                <a:latin typeface="標楷體"/>
                <a:ea typeface="標楷體"/>
              </a:rPr>
              <a:t>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605147-9F25-4BD8-B092-CF8151ECC178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629" y="337417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6" name="內容版面配置區 1"/>
          <p:cNvSpPr>
            <a:spLocks/>
          </p:cNvSpPr>
          <p:nvPr/>
        </p:nvSpPr>
        <p:spPr bwMode="auto">
          <a:xfrm>
            <a:off x="468313" y="55895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75F6D"/>
              </a:buClr>
              <a:buSzPct val="50000"/>
              <a:buFont typeface="Wingdings 2" pitchFamily="18" charset="2"/>
              <a:buNone/>
            </a:pPr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575F6D"/>
              </a:buClr>
              <a:buSzPct val="50000"/>
              <a:buFont typeface="Wingdings 2" pitchFamily="18" charset="2"/>
              <a:buNone/>
            </a:pP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7" name="Picture 9" descr="F:\104專區系統\土地簽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559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5843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257300"/>
            <a:ext cx="8229600" cy="5051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稻米品質競賽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建立農民安全用藥及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履歷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紀錄，提昇水稻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技術，鼓勵生產高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稻米，提高消費者對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稻米消費信心，參賽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稻米農會以高於市價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台斤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元收購增加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收益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12000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公頃。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B662556-DE9E-49A6-BE38-348142C7653D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29892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835400"/>
            <a:ext cx="298926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7891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183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臺中市優質芋頭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評鑑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參加臺中市優質芋頭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榮獲團體第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提昇芋頭栽培生產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鼓勵生產高品質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芋頭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藉由評鑑提高專區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知名度，增加專區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芋頭農民收益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％。</a:t>
            </a:r>
            <a:endParaRPr lang="zh-TW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1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76001E1-1994-4DD5-979B-EB6AC8CA7EEF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1628775"/>
            <a:ext cx="30829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4005263"/>
            <a:ext cx="30829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39939" name="內容版面配置區 3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5183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產品行銷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辦理專區芋頭產業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及配合大型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馬拉松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人以上）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農產品展售，提升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芋頭知名度，行銷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芋頭，增加農民收益。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43CECAA-2A8C-4641-A44E-B8A40A64BF0D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2" name="Picture 6" descr="F:\104外埔農業經營專區\照片\IMG_9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1321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F:\104外埔農業經營專區\照片\IMG_9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132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D:\我的文件\104外埔農業經營專區\照片\芋頭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600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0963" name="內容版面配置區 3"/>
          <p:cNvSpPr>
            <a:spLocks noGrp="1"/>
          </p:cNvSpPr>
          <p:nvPr>
            <p:ph sz="quarter"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芋頭組織培養無毒健康種苗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36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創新做法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芋頭組織培養無毒健康種苗採種示範田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農委會新社種苗場提供組織培養無毒健康種苗，於專區外處女地設立採種田，避免土壤及灌溉水源中殘留病毒感染。培育成功可有效掌控種源，供專區契作農民使用，改善自行留種種苗病毒感染、變異及弱化情形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增加產量，提高農民收益。</a:t>
            </a:r>
            <a:endParaRPr lang="zh-TW" altLang="en-US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2F4109D-18C9-4A89-BE69-CF9A92D295A5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1987" name="內容版面配置區 3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5183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甲、安、埔芋頭產業結盟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創新做法：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推動核心產業規模化與集中化，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產業結盟，建立共同品牌，擴大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契作面積，成立代耕團隊，從種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源管控、共同作業（栽培管理、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病蟲害防治、採收）有效掌握貨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源，避免市場價格由大盤商控制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，提高農民收益。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10/29-30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11/18-19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共同組隊參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加專區加值策略研習，共同完成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產業供應鏈與價值鏈盤點。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198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62721F-80B4-4E5A-8684-1A67DF8D9F92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649413"/>
            <a:ext cx="314007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 descr="Z:\志明資料夾\My Pictures\1041213\24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1400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cap="none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3011" name="內容版面配置區 3"/>
          <p:cNvSpPr>
            <a:spLocks noGrp="1"/>
          </p:cNvSpPr>
          <p:nvPr>
            <p:ph sz="quarter" idx="1"/>
          </p:nvPr>
        </p:nvSpPr>
        <p:spPr>
          <a:xfrm>
            <a:off x="446088" y="1257300"/>
            <a:ext cx="8229600" cy="5124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產銷經營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拓展行銷通路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供應裕毛屋生鮮超市、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臺中市東東芋圓專賣店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及桃園冰品店，每週供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貨量約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8000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台斤。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4301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9F2D23-6F13-4427-BA7E-622AB80A2632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095625" cy="2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0956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50179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4721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友善環境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生物性共同防治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芋頭斜紋夜盜蛾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性共同防治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公頃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/>
                <a:ea typeface="標楷體"/>
              </a:rPr>
              <a:t>水稻</a:t>
            </a:r>
            <a:r>
              <a:rPr lang="zh-TW" altLang="en-US" sz="2800" dirty="0" smtClean="0">
                <a:latin typeface="標楷體"/>
                <a:ea typeface="標楷體"/>
              </a:rPr>
              <a:t>二化螟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生物性共同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公頃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懸掛性費洛蒙誘蟲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有效降低危害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，減少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藥成本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％以上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03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DAD2CB-8CA7-4FE5-8133-9500563A62E4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33480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8" descr="F:\104外埔農業經營專區\照片\IMG_78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33480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50179" name="內容版面配置區 3"/>
          <p:cNvSpPr>
            <a:spLocks noGrp="1"/>
          </p:cNvSpPr>
          <p:nvPr>
            <p:ph sz="quarter" idx="1"/>
          </p:nvPr>
        </p:nvSpPr>
        <p:spPr>
          <a:xfrm>
            <a:off x="500063" y="1236663"/>
            <a:ext cx="8229600" cy="54721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友善環境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稻草剪斷防止焚燒稻草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3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臺中市政府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補助公頃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期作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避免造成空氣污染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碳排放量，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優良生產環境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共同為愛護地球盡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份心力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6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DD4C0C8-9324-4A48-A8DA-C2BCB78AE672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31975"/>
            <a:ext cx="32400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75" y="4289425"/>
            <a:ext cx="324167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6083" name="內容版面配置區 3"/>
          <p:cNvSpPr>
            <a:spLocks noGrp="1"/>
          </p:cNvSpPr>
          <p:nvPr>
            <p:ph sz="quarter" idx="1"/>
          </p:nvPr>
        </p:nvSpPr>
        <p:spPr>
          <a:xfrm>
            <a:off x="476250" y="1257300"/>
            <a:ext cx="8229600" cy="54721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友善環境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有機資材推廣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有機質肥料、生物性防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治資材蘇力菌、枯草桿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菌推廣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公頃</a:t>
            </a:r>
            <a:endParaRPr lang="en-US" altLang="zh-TW" sz="28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推廣使用有機資材，減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少化學肥料、農藥使用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量，維護專區生態，生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產健康安全農產品，減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少農民與農藥接觸，維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護農民與消費者健康。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41D152-71C5-457E-B3A1-F27BCB0BC161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342106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2" descr="C:\Users\志明\Desktop\有機栽培-馬小\照片\IMG_77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219575"/>
            <a:ext cx="170656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 descr="C:\Users\志明\Desktop\有機栽培-馬小\照片\IMG_77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219575"/>
            <a:ext cx="148431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7107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4721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友善環境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稻間鴨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專區內有機田放養鴨子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最環保、自然的防治方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法，稻間鴨可以有效減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少雜草及福壽螺危害，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保護自然生態，降低人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工成本。成鴨又可以販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售，增加收入，一舉數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得。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0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61CC4F-F3CD-4141-93C3-30E1FA36326B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7110" name="Picture 2" descr="D:\我的文件\My Pictures\DSCN5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32051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" descr="C:\Users\志明\Desktop\有機栽培-馬小\照片\IMGP00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關鍵績效指標項目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362950" cy="5427663"/>
          </a:xfrm>
        </p:spPr>
        <p:txBody>
          <a:bodyPr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農地利用率及休耕地活化</a:t>
            </a:r>
            <a:endParaRPr lang="en-US" altLang="zh-TW" sz="8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 專區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耕作面積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</a:rPr>
              <a:t>146.96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公頃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農地利用面積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</a:rPr>
              <a:t>145.6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公頃</a:t>
            </a:r>
            <a:endParaRPr lang="en-US" altLang="zh-TW" sz="5100" dirty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農地</a:t>
            </a:r>
            <a:r>
              <a:rPr lang="zh-TW" altLang="en-US" sz="5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利用率</a:t>
            </a:r>
            <a:r>
              <a:rPr lang="en-US" altLang="zh-TW" sz="5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99.1</a:t>
            </a:r>
            <a:r>
              <a:rPr lang="en-US" altLang="zh-TW" sz="5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5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（得分</a:t>
            </a:r>
            <a:r>
              <a:rPr lang="en-US" altLang="zh-TW" sz="5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19.5</a:t>
            </a:r>
            <a:r>
              <a:rPr lang="zh-TW" altLang="en-US" sz="5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5100" dirty="0" smtClean="0">
                <a:solidFill>
                  <a:srgbClr val="FF0000"/>
                </a:solidFill>
                <a:latin typeface="標楷體"/>
                <a:ea typeface="標楷體"/>
              </a:rPr>
              <a:t>）</a:t>
            </a:r>
            <a:endParaRPr lang="en-US" altLang="zh-TW" sz="51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7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休耕地活化面積</a:t>
            </a:r>
            <a:r>
              <a:rPr lang="en-US" altLang="zh-TW" sz="5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2.3</a:t>
            </a:r>
            <a:r>
              <a:rPr lang="zh-TW" altLang="en-US" sz="5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公頃（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得分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5000" dirty="0" smtClean="0">
                <a:solidFill>
                  <a:srgbClr val="FF0000"/>
                </a:solidFill>
                <a:latin typeface="標楷體"/>
                <a:ea typeface="標楷體"/>
              </a:rPr>
              <a:t>）</a:t>
            </a:r>
            <a:endParaRPr lang="zh-TW" altLang="en-US" sz="5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投影片編號版面配置區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B2F53-1231-4C2E-8E4F-A5BF79D07F67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200" y="291017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0" name="內容版面配置區 2"/>
          <p:cNvSpPr>
            <a:spLocks/>
          </p:cNvSpPr>
          <p:nvPr/>
        </p:nvSpPr>
        <p:spPr bwMode="auto">
          <a:xfrm>
            <a:off x="395288" y="5589588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75F6D"/>
              </a:buClr>
              <a:buSzPct val="50000"/>
              <a:buFont typeface="Wingdings 2" pitchFamily="18" charset="2"/>
              <a:buNone/>
            </a:pPr>
            <a:r>
              <a:rPr kumimoji="0" lang="zh-TW" altLang="en-US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kumimoji="0"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71" name="Picture 9" descr="F:\104專區系統\農地利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3453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F:\104專區系統\休耕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7345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8131" name="內容版面配置區 3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29600" cy="54721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友善環境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食農教育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創新作法：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專區有機米產銷班提供有機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稻田供國小學童體驗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推廣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有機農業，指導學童插秧、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撿拾福壽螺、除草、收割及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日曬稻穀。收穫稻米無償提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供學童營養午餐使用，增進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專區與學校及學童互動，向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下紮根，從小培養維護生態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、友善耕作觀念。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C0DBF3-CF35-4C80-B1AB-1A48665A9845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8134" name="Picture 2" descr="F:\104外埔農業經營專區\照片\IMG_3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0607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 descr="F:\104外埔農業經營專區\照片\IMG_36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0607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8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五大面向績效項目</a:t>
            </a:r>
          </a:p>
        </p:txBody>
      </p:sp>
      <p:sp>
        <p:nvSpPr>
          <p:cNvPr id="49155" name="內容版面配置區 3"/>
          <p:cNvSpPr>
            <a:spLocks noGrp="1"/>
          </p:cNvSpPr>
          <p:nvPr>
            <p:ph sz="quarter" idx="1"/>
          </p:nvPr>
        </p:nvSpPr>
        <p:spPr>
          <a:xfrm>
            <a:off x="250825" y="1257300"/>
            <a:ext cx="8518525" cy="5051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友善環境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專區農水路改善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透過推動小組爭取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台中農田水利會協助專區農水路改善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公尺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，改善專區灌、排水問題。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</a:p>
        </p:txBody>
      </p:sp>
      <p:sp>
        <p:nvSpPr>
          <p:cNvPr id="4915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C575BC-CFDF-4A7C-88ED-803206AC3503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332656"/>
            <a:ext cx="1584176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8" name="Picture 8" descr="D:\我的文件\103農業經營專區\103專區照-1\DSCN96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08275"/>
            <a:ext cx="3495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D:\我的文件\103農業經營專區\103專區照-1\DSCN9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63" y="2708275"/>
            <a:ext cx="33004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8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年專區重點工作</a:t>
            </a:r>
          </a:p>
        </p:txBody>
      </p:sp>
      <p:sp>
        <p:nvSpPr>
          <p:cNvPr id="50179" name="內容版面配置區 3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7775575" cy="4967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芋頭健康種苗培育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擴大契作面積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增加安全驗認證面積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甲、安、埔芋頭產業結盟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</a:p>
        </p:txBody>
      </p:sp>
      <p:sp>
        <p:nvSpPr>
          <p:cNvPr id="5018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24B80B2-A2A4-4D7E-ABCE-9C42F6B3B3C4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332656"/>
            <a:ext cx="1584176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簡報結束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敬請指教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endParaRPr lang="zh-TW" altLang="en-US" dirty="0"/>
          </a:p>
        </p:txBody>
      </p:sp>
      <p:sp>
        <p:nvSpPr>
          <p:cNvPr id="51204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5FF8C0-5F53-4562-95B4-E5F6E0CFDEAB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5" y="332656"/>
            <a:ext cx="1728192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關鍵績效指標項目</a:t>
            </a:r>
          </a:p>
        </p:txBody>
      </p:sp>
      <p:sp>
        <p:nvSpPr>
          <p:cNvPr id="11267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8229600" cy="54737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安全認驗證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吉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園圃標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章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面積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31.5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（得分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dirty="0" smtClean="0">
                <a:solidFill>
                  <a:srgbClr val="FF0000"/>
                </a:solidFill>
                <a:latin typeface="標楷體"/>
                <a:ea typeface="標楷體"/>
              </a:rPr>
              <a:t>）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有機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驗證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12.4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（得分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dirty="0">
                <a:solidFill>
                  <a:srgbClr val="FF0000"/>
                </a:solidFill>
                <a:latin typeface="標楷體"/>
                <a:ea typeface="標楷體"/>
              </a:rPr>
              <a:t>）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D4CC3CC-0CC9-4442-B78D-3A811F63CABE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4" name="Picture 8" descr="F:\104專區系統\吉園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5612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F:\104專區系統\有機驗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75612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關鍵績效指標項目</a:t>
            </a:r>
          </a:p>
        </p:txBody>
      </p:sp>
      <p:sp>
        <p:nvSpPr>
          <p:cNvPr id="13315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981075"/>
            <a:ext cx="8229600" cy="52562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專區組織運作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召開推動小組會議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次，上傳資訊系統平台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召開技術服務小組會議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次，上傳資訊系統平台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19E5BBB-630B-4CEE-96DE-DF0BDCD374ED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8" name="Picture 6" descr="C:\Users\user\Desktop\推動小組會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6767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Users\user\Desktop\技術小組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67675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關鍵績效指標項目</a:t>
            </a:r>
          </a:p>
        </p:txBody>
      </p:sp>
      <p:sp>
        <p:nvSpPr>
          <p:cNvPr id="14339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專區組織運作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召開內部工作會議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次，上傳資訊系統平台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召開執行小組會議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次，上傳資訊系統平台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  <a:endParaRPr lang="zh-TW" altLang="en-US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4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1389A3F-3405-40DE-BC7A-F0808280F283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17" y="324470"/>
            <a:ext cx="1763688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2" name="Picture 7" descr="C:\Users\user\Desktop\營運主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6769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C:\Users\user\Desktop\執行小組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144963"/>
            <a:ext cx="67691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</a:p>
        </p:txBody>
      </p:sp>
      <p:sp>
        <p:nvSpPr>
          <p:cNvPr id="20483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257300"/>
            <a:ext cx="8374062" cy="51958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專區青年農民培育</a:t>
            </a:r>
            <a:endParaRPr lang="zh-TW" altLang="en-US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目標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人，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培育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辦理培育訓練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場，座談會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參加講習會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場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72F0BB5-54E2-4980-8A0B-1EE876C9CC45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8" descr="F:\104專區系統\青年農民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7632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關鍵績效指標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</a:t>
            </a:r>
          </a:p>
        </p:txBody>
      </p:sp>
      <p:sp>
        <p:nvSpPr>
          <p:cNvPr id="20483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374062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專區青年農民培育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蔡明吉成為臺中市政府農業局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「青農加農」培育種子成員。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輔導陳國城、張志瑋、陳俊佑、范豪奕、張卡濠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位大佃農加入專區青年農民培育，協助承租土地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7.9444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節省租金成本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158000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，參加各項專業訓練，貸款取得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資金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6677000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，（年利率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％）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節省利息成本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33385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農機補助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246000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導入專區新的經營觀念與模式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行銷通路拓展，吸引更多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青年農民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投入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成功經營模式，帶動專區其他農民效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仿，提昇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農民收益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A3F933E-952E-4D12-AAD9-6B84F1BABE4E}" type="slidenum">
              <a:rPr lang="zh-TW" altLang="en-US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TW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1656184" cy="924093"/>
          </a:xfrm>
          <a:prstGeom prst="ellipse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2843</Words>
  <Application>Microsoft Office PowerPoint</Application>
  <PresentationFormat>如螢幕大小 (4:3)</PresentationFormat>
  <Paragraphs>678</Paragraphs>
  <Slides>43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壁窗</vt:lpstr>
      <vt:lpstr>PowerPoint 簡報</vt:lpstr>
      <vt:lpstr>          大   綱</vt:lpstr>
      <vt:lpstr>關鍵績效指標項目</vt:lpstr>
      <vt:lpstr>關鍵績效指標項目</vt:lpstr>
      <vt:lpstr>關鍵績效指標項目</vt:lpstr>
      <vt:lpstr>關鍵績效指標項目</vt:lpstr>
      <vt:lpstr>關鍵績效指標項目</vt:lpstr>
      <vt:lpstr>關鍵績效指標項目</vt:lpstr>
      <vt:lpstr>關鍵績效指標項目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 培育訓練-青年農民培育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五大面向績效項目</vt:lpstr>
      <vt:lpstr>105年專區重點工作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101年度輔導農會經濟事業創辦與發展計畫 </dc:title>
  <dc:creator>user</dc:creator>
  <cp:lastModifiedBy>劉泰安</cp:lastModifiedBy>
  <cp:revision>487</cp:revision>
  <cp:lastPrinted>2015-12-02T06:37:18Z</cp:lastPrinted>
  <dcterms:created xsi:type="dcterms:W3CDTF">2012-11-21T07:16:41Z</dcterms:created>
  <dcterms:modified xsi:type="dcterms:W3CDTF">2016-01-13T08:11:04Z</dcterms:modified>
</cp:coreProperties>
</file>