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handoutMasterIdLst>
    <p:handoutMasterId r:id="rId32"/>
  </p:handoutMasterIdLst>
  <p:sldIdLst>
    <p:sldId id="256" r:id="rId2"/>
    <p:sldId id="289" r:id="rId3"/>
    <p:sldId id="257" r:id="rId4"/>
    <p:sldId id="284" r:id="rId5"/>
    <p:sldId id="285" r:id="rId6"/>
    <p:sldId id="291" r:id="rId7"/>
    <p:sldId id="290" r:id="rId8"/>
    <p:sldId id="286" r:id="rId9"/>
    <p:sldId id="287" r:id="rId10"/>
    <p:sldId id="288" r:id="rId11"/>
    <p:sldId id="261" r:id="rId12"/>
    <p:sldId id="262" r:id="rId13"/>
    <p:sldId id="274" r:id="rId14"/>
    <p:sldId id="275" r:id="rId15"/>
    <p:sldId id="281" r:id="rId16"/>
    <p:sldId id="273" r:id="rId17"/>
    <p:sldId id="263" r:id="rId18"/>
    <p:sldId id="268" r:id="rId19"/>
    <p:sldId id="272" r:id="rId20"/>
    <p:sldId id="277" r:id="rId21"/>
    <p:sldId id="278" r:id="rId22"/>
    <p:sldId id="264" r:id="rId23"/>
    <p:sldId id="271" r:id="rId24"/>
    <p:sldId id="270" r:id="rId25"/>
    <p:sldId id="265" r:id="rId26"/>
    <p:sldId id="282" r:id="rId27"/>
    <p:sldId id="266" r:id="rId28"/>
    <p:sldId id="279" r:id="rId29"/>
    <p:sldId id="280" r:id="rId30"/>
    <p:sldId id="267" r:id="rId31"/>
  </p:sldIdLst>
  <p:sldSz cx="9144000" cy="6858000" type="screen4x3"/>
  <p:notesSz cx="6797675" cy="987425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8" d="100"/>
          <a:sy n="88" d="100"/>
        </p:scale>
        <p:origin x="-12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6EED577C-4119-47DA-99FC-05E8AA21C5EA}" type="datetimeFigureOut">
              <a:rPr lang="zh-TW" altLang="en-US"/>
              <a:pPr>
                <a:defRPr/>
              </a:pPr>
              <a:t>2014/1/16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82217CC-0420-4749-931C-A4D4F75CE2F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3063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5" name="矩形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6" name="矩形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7" name="橢圓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8" name="橢圓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21" name="橢圓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22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3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4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B84FA-0AAD-44AC-AAD5-A8F73F3A7C7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52D6E-F969-410A-85C6-5FCA663C363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D308A-1EA3-459C-BC76-3085C2037A4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D18691A-1809-494A-B588-AAFC4E280F0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6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5" name="矩形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3" name="矩形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4" name="橢圓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5" name="橢圓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6" name="橢圓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7" name="橢圓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8" name="橢圓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0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1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2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68480-584C-4E9C-9764-7432BBA584D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81CC9-5F77-4928-902D-AC4B2A890D0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3D7CA-F99E-4ED6-AF71-363699736D2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FC46835-1769-45AF-8153-0B156CDE648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5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06712-D1AE-4B94-BB29-FCE71F0CD58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 dirty="0"/>
          </a:p>
        </p:txBody>
      </p:sp>
      <p:sp>
        <p:nvSpPr>
          <p:cNvPr id="6" name="直線接點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 dirty="0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 dirty="0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9" name="矩形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2" name="日期版面配置區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投影片編號版面配置區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92F91E0-40C6-4CB3-AA75-E3B182B2F90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4" name="頁尾版面配置區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6" name="橢圓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8" name="矩形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87C8E48-928B-4953-8013-121BB94AB7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4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28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A68FBDE-13E9-4D79-9F9F-8F43AC93B7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794" r:id="rId4"/>
    <p:sldLayoutId id="2147483795" r:id="rId5"/>
    <p:sldLayoutId id="2147483802" r:id="rId6"/>
    <p:sldLayoutId id="2147483796" r:id="rId7"/>
    <p:sldLayoutId id="2147483803" r:id="rId8"/>
    <p:sldLayoutId id="2147483804" r:id="rId9"/>
    <p:sldLayoutId id="2147483797" r:id="rId10"/>
    <p:sldLayoutId id="21474837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  <a:ea typeface="新細明體" pitchFamily="18" charset="-12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83768" y="1772816"/>
            <a:ext cx="6172870" cy="18939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性別主流</a:t>
            </a:r>
            <a:r>
              <a:rPr lang="zh-TW" altLang="en-US" dirty="0" smtClean="0"/>
              <a:t>化之認知與實踐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3968" y="4869160"/>
            <a:ext cx="4158357" cy="1008111"/>
          </a:xfrm>
        </p:spPr>
        <p:txBody>
          <a:bodyPr/>
          <a:lstStyle/>
          <a:p>
            <a:pPr eaLnBrk="1" hangingPunct="1"/>
            <a:r>
              <a:rPr lang="zh-TW" altLang="en-US" dirty="0" smtClean="0"/>
              <a:t>弘光科技大學老人福利與事業系</a:t>
            </a:r>
            <a:endParaRPr lang="en-US" altLang="zh-TW" dirty="0" smtClean="0"/>
          </a:p>
          <a:p>
            <a:pPr eaLnBrk="1" hangingPunct="1"/>
            <a:r>
              <a:rPr lang="zh-TW" altLang="en-US" dirty="0" smtClean="0"/>
              <a:t>陳瑛治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性別平等的運作機制</a:t>
            </a:r>
            <a:endParaRPr lang="zh-TW" altLang="en-US" dirty="0"/>
          </a:p>
        </p:txBody>
      </p:sp>
      <p:pic>
        <p:nvPicPr>
          <p:cNvPr id="4" name="內容版面配置區 3" descr="圖22222222222222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1199" y="1772816"/>
            <a:ext cx="8688380" cy="460851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965200" indent="-965200" eaLnBrk="1" fontAlgn="auto" hangingPunct="1">
              <a:spcAft>
                <a:spcPts val="0"/>
              </a:spcAft>
              <a:defRPr/>
            </a:pPr>
            <a:r>
              <a:rPr lang="zh-TW" altLang="en-US"/>
              <a:t>婦女地位之判斷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600" dirty="0" smtClean="0"/>
              <a:t>1.  </a:t>
            </a:r>
            <a:r>
              <a:rPr lang="zh-TW" altLang="en-US" sz="2600" dirty="0" smtClean="0"/>
              <a:t>與過去的婦女比較</a:t>
            </a:r>
          </a:p>
          <a:p>
            <a:pPr marL="571500" indent="-571500" eaLnBrk="1" hangingPunct="1">
              <a:lnSpc>
                <a:spcPct val="80000"/>
              </a:lnSpc>
              <a:buNone/>
            </a:pPr>
            <a:r>
              <a:rPr lang="en-US" altLang="zh-TW" sz="2600" dirty="0" smtClean="0"/>
              <a:t>2.</a:t>
            </a:r>
            <a:r>
              <a:rPr lang="zh-TW" altLang="en-US" sz="2600" dirty="0" smtClean="0"/>
              <a:t>與世界上其他地區的婦女比較</a:t>
            </a:r>
            <a:endParaRPr lang="en-US" altLang="zh-TW" sz="2600" dirty="0" smtClean="0"/>
          </a:p>
          <a:p>
            <a:pPr marL="571500" indent="-571500" eaLnBrk="1" hangingPunct="1">
              <a:lnSpc>
                <a:spcPct val="80000"/>
              </a:lnSpc>
              <a:buNone/>
            </a:pPr>
            <a:r>
              <a:rPr lang="en-US" altLang="zh-TW" sz="2600" dirty="0" smtClean="0"/>
              <a:t>2012</a:t>
            </a:r>
            <a:r>
              <a:rPr lang="zh-TW" altLang="en-US" sz="2600" dirty="0" smtClean="0"/>
              <a:t>年性別不平等指數</a:t>
            </a:r>
            <a:r>
              <a:rPr lang="en-US" altLang="zh-TW" sz="2600" dirty="0" smtClean="0"/>
              <a:t>(Gender Inequality Index)</a:t>
            </a:r>
          </a:p>
          <a:p>
            <a:pPr marL="571500" indent="-571500" eaLnBrk="1" hangingPunct="1">
              <a:lnSpc>
                <a:spcPct val="80000"/>
              </a:lnSpc>
              <a:buNone/>
            </a:pPr>
            <a:r>
              <a:rPr lang="zh-TW" altLang="en-US" sz="2600" dirty="0" smtClean="0"/>
              <a:t>國際比較臺灣排名世界第二，比較項目孕產婦死亡率，未成年生育率，女性國會議員比率（</a:t>
            </a:r>
            <a:r>
              <a:rPr lang="en-US" altLang="zh-TW" sz="2600" dirty="0" smtClean="0"/>
              <a:t>33.9%)</a:t>
            </a:r>
            <a:r>
              <a:rPr lang="zh-TW" altLang="en-US" sz="2600" dirty="0" smtClean="0"/>
              <a:t>，男女性中等以上教育成度佔</a:t>
            </a:r>
            <a:r>
              <a:rPr lang="en-US" altLang="zh-TW" sz="2600" dirty="0" smtClean="0"/>
              <a:t>25</a:t>
            </a:r>
            <a:r>
              <a:rPr lang="zh-TW" altLang="en-US" sz="2600" dirty="0" smtClean="0"/>
              <a:t>歲以上人口比率，勞動參與率（女性勞動參與率</a:t>
            </a:r>
            <a:r>
              <a:rPr lang="en-US" altLang="zh-TW" sz="2600" dirty="0" smtClean="0"/>
              <a:t>57%</a:t>
            </a:r>
            <a:r>
              <a:rPr lang="zh-TW" altLang="en-US" sz="2600" dirty="0" smtClean="0"/>
              <a:t>主計總處數據為</a:t>
            </a:r>
            <a:r>
              <a:rPr lang="en-US" altLang="zh-TW" sz="2600" smtClean="0"/>
              <a:t>50.2%)</a:t>
            </a:r>
            <a:r>
              <a:rPr lang="zh-TW" altLang="en-US" sz="2600" dirty="0" smtClean="0"/>
              <a:t>，荷蘭第一，新加坡第三，日本第五，德國第七，南韓第十六，美國二十一，中國大陸第三十七</a:t>
            </a:r>
            <a:endParaRPr lang="en-US" altLang="zh-TW" sz="2600" dirty="0" smtClean="0"/>
          </a:p>
          <a:p>
            <a:pPr marL="571500" indent="-5715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600" dirty="0" smtClean="0"/>
              <a:t>3.  </a:t>
            </a:r>
            <a:r>
              <a:rPr lang="zh-TW" altLang="en-US" sz="2600" dirty="0" smtClean="0"/>
              <a:t>與該地區的男性比較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965200" indent="-965200" eaLnBrk="1" fontAlgn="auto" hangingPunct="1">
              <a:spcAft>
                <a:spcPts val="0"/>
              </a:spcAft>
              <a:defRPr/>
            </a:pPr>
            <a:r>
              <a:rPr lang="zh-TW" altLang="en-US" sz="4300" b="1"/>
              <a:t>性別與健康</a:t>
            </a:r>
            <a:endParaRPr lang="zh-TW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762000" indent="-7620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zh-TW" sz="2200" b="1" smtClean="0"/>
          </a:p>
          <a:p>
            <a:pPr marL="762000" indent="-7620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200" b="1" smtClean="0"/>
              <a:t>        </a:t>
            </a:r>
            <a:r>
              <a:rPr lang="zh-TW" altLang="en-US" sz="2200" b="1" smtClean="0"/>
              <a:t>社會上仍存在重男輕女的觀念</a:t>
            </a:r>
          </a:p>
          <a:p>
            <a:pPr marL="762000" indent="-7620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sz="1200" b="1" smtClean="0"/>
              <a:t>              </a:t>
            </a:r>
            <a:r>
              <a:rPr lang="zh-TW" altLang="en-US" sz="2200" smtClean="0"/>
              <a:t>生育控制上女性承受較大的壓力</a:t>
            </a:r>
          </a:p>
          <a:p>
            <a:pPr marL="762000" indent="-7620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sz="2200" smtClean="0"/>
              <a:t>        鼓勵生育政策偏重在補助，無法解決育兒不安的問題</a:t>
            </a:r>
          </a:p>
          <a:p>
            <a:pPr marL="762000" indent="-7620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sz="2200" smtClean="0"/>
              <a:t>        女性的平均壽命雖然較長，但女性活得較不健康且較窮</a:t>
            </a:r>
          </a:p>
          <a:p>
            <a:pPr marL="762000" indent="-7620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sz="2200" smtClean="0"/>
              <a:t>        婦女一輩子為家庭付出，但因家務無給，女性的貢獻被排除在市場經濟之外，這使得老年女性無法得到足夠的經濟安全保障</a:t>
            </a:r>
          </a:p>
          <a:p>
            <a:pPr marL="762000" indent="-7620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sz="2200" smtClean="0"/>
              <a:t>       女性常擔任照顧者的角色，但整個醫療照顧體制是否考慮到女性的需要</a:t>
            </a:r>
          </a:p>
          <a:p>
            <a:pPr marL="762000" indent="-762000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zh-TW" altLang="en-US" sz="1400" smtClean="0"/>
          </a:p>
          <a:p>
            <a:pPr marL="762000" indent="-7620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sz="1400" smtClean="0"/>
              <a:t>        </a:t>
            </a:r>
          </a:p>
          <a:p>
            <a:pPr marL="762000" indent="-7620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sz="1200" smtClean="0"/>
              <a:t>         </a:t>
            </a:r>
          </a:p>
          <a:p>
            <a:pPr marL="762000" indent="-762000" eaLnBrk="1" hangingPunct="1">
              <a:lnSpc>
                <a:spcPct val="80000"/>
              </a:lnSpc>
              <a:buFont typeface="Wingdings" pitchFamily="2" charset="2"/>
              <a:buNone/>
            </a:pPr>
            <a:endParaRPr lang="zh-TW" altLang="en-US" sz="1200" smtClean="0"/>
          </a:p>
          <a:p>
            <a:pPr marL="762000" indent="-7620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zh-TW" altLang="en-US" sz="1200" smtClean="0"/>
              <a:t>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內容版面配置區 3" descr="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476250"/>
            <a:ext cx="8291513" cy="6048375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825" y="404813"/>
            <a:ext cx="8497888" cy="6264275"/>
          </a:xfr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內容版面配置區 3" descr="8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333375"/>
            <a:ext cx="8362950" cy="6264275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/>
              <a:t>政策願景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zh-TW" smtClean="0"/>
              <a:t>1.</a:t>
            </a:r>
            <a:r>
              <a:rPr lang="zh-TW" altLang="en-US" smtClean="0"/>
              <a:t>正視人口結構的失衡，建立務實的因應對策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mtClean="0"/>
              <a:t>2.</a:t>
            </a:r>
            <a:r>
              <a:rPr lang="zh-TW" altLang="en-US" smtClean="0"/>
              <a:t>提倡平價化及公共化的托育政策，減輕育兒負擔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mtClean="0"/>
              <a:t>3.</a:t>
            </a:r>
            <a:r>
              <a:rPr lang="zh-TW" altLang="en-US" smtClean="0"/>
              <a:t>建立完善的老人照顧服務體系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mtClean="0"/>
              <a:t>4.</a:t>
            </a:r>
            <a:r>
              <a:rPr lang="zh-TW" altLang="en-US" smtClean="0"/>
              <a:t>破除性別歧視，促進婚姻中的性別平權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mtClean="0"/>
              <a:t>5.</a:t>
            </a:r>
            <a:r>
              <a:rPr lang="zh-TW" altLang="en-US" smtClean="0"/>
              <a:t>尊重多元差異，打照婚姻移民的友善環境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mtClean="0"/>
              <a:t>6.</a:t>
            </a:r>
            <a:r>
              <a:rPr lang="zh-TW" altLang="en-US" smtClean="0"/>
              <a:t>正視多元化的家庭型態，建構全人的家庭照顧機制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3700" b="1"/>
              <a:t>就業與經濟</a:t>
            </a:r>
            <a:endParaRPr lang="zh-TW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762000" indent="-7620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altLang="zh-TW" sz="2100" b="1" smtClean="0"/>
          </a:p>
          <a:p>
            <a:pPr marL="762000" indent="-762000" eaLnBrk="1" hangingPunct="1">
              <a:lnSpc>
                <a:spcPct val="80000"/>
              </a:lnSpc>
              <a:buFont typeface="Wingdings" pitchFamily="2" charset="2"/>
              <a:buChar char=" "/>
            </a:pPr>
            <a:r>
              <a:rPr lang="zh-TW" altLang="en-US" sz="2100" b="1" smtClean="0"/>
              <a:t>婦女的勞動參與率</a:t>
            </a:r>
            <a:r>
              <a:rPr lang="en-US" altLang="zh-TW" sz="2100" b="1" smtClean="0"/>
              <a:t>49.62%</a:t>
            </a:r>
            <a:r>
              <a:rPr lang="zh-TW" altLang="en-US" sz="2100" b="1" smtClean="0"/>
              <a:t>，較男性的</a:t>
            </a:r>
            <a:r>
              <a:rPr lang="en-US" altLang="zh-TW" sz="2100" b="1" smtClean="0"/>
              <a:t>66.40%</a:t>
            </a:r>
            <a:r>
              <a:rPr lang="zh-TW" altLang="en-US" sz="2100" b="1" smtClean="0"/>
              <a:t>為低</a:t>
            </a:r>
            <a:r>
              <a:rPr lang="en-US" altLang="zh-TW" sz="2100" b="1" smtClean="0"/>
              <a:t>(2009)</a:t>
            </a:r>
          </a:p>
          <a:p>
            <a:pPr marL="762000" indent="-762000" eaLnBrk="1" hangingPunct="1">
              <a:lnSpc>
                <a:spcPct val="80000"/>
              </a:lnSpc>
              <a:buFont typeface="Wingdings" pitchFamily="2" charset="2"/>
              <a:buChar char=" "/>
            </a:pPr>
            <a:endParaRPr lang="en-US" altLang="zh-TW" sz="2100" b="1" smtClean="0"/>
          </a:p>
          <a:p>
            <a:pPr marL="762000" indent="-762000" eaLnBrk="1" hangingPunct="1">
              <a:lnSpc>
                <a:spcPct val="80000"/>
              </a:lnSpc>
              <a:buFont typeface="Wingdings" pitchFamily="2" charset="2"/>
              <a:buChar char=" "/>
            </a:pPr>
            <a:r>
              <a:rPr lang="zh-TW" altLang="en-US" sz="2100" smtClean="0"/>
              <a:t>台灣的婦女勞動參與率未超過百分之五十，與歐美國家相差甚遠，婦女之就業限制、被資遣的比率高、因育兒而離開職場，結婚離職率為</a:t>
            </a:r>
            <a:r>
              <a:rPr lang="en-US" altLang="zh-TW" sz="2100" smtClean="0"/>
              <a:t>34.3%</a:t>
            </a:r>
            <a:r>
              <a:rPr lang="zh-TW" altLang="en-US" sz="2100" smtClean="0"/>
              <a:t>，復職率為</a:t>
            </a:r>
            <a:r>
              <a:rPr lang="en-US" altLang="zh-TW" sz="2100" smtClean="0"/>
              <a:t>40.9%</a:t>
            </a:r>
            <a:r>
              <a:rPr lang="zh-TW" altLang="en-US" sz="2100" smtClean="0"/>
              <a:t>，平均復職間隔為</a:t>
            </a:r>
            <a:r>
              <a:rPr lang="en-US" altLang="zh-TW" sz="2100" smtClean="0"/>
              <a:t>6</a:t>
            </a:r>
            <a:r>
              <a:rPr lang="zh-TW" altLang="en-US" sz="2100" smtClean="0"/>
              <a:t>年</a:t>
            </a:r>
            <a:r>
              <a:rPr lang="en-US" altLang="zh-TW" sz="2100" smtClean="0"/>
              <a:t>8</a:t>
            </a:r>
            <a:r>
              <a:rPr lang="zh-TW" altLang="en-US" sz="2100" smtClean="0"/>
              <a:t>個月</a:t>
            </a:r>
          </a:p>
          <a:p>
            <a:pPr marL="762000" indent="-762000" eaLnBrk="1" hangingPunct="1">
              <a:lnSpc>
                <a:spcPct val="80000"/>
              </a:lnSpc>
              <a:buFont typeface="Wingdings" pitchFamily="2" charset="2"/>
              <a:buChar char=" "/>
            </a:pPr>
            <a:r>
              <a:rPr lang="zh-TW" altLang="en-US" sz="2100" smtClean="0"/>
              <a:t>女性擔任部分時間、臨時性或人力派遣工作高於男性</a:t>
            </a:r>
          </a:p>
          <a:p>
            <a:pPr marL="762000" indent="-762000" eaLnBrk="1" hangingPunct="1">
              <a:lnSpc>
                <a:spcPct val="80000"/>
              </a:lnSpc>
              <a:buFont typeface="Wingdings" pitchFamily="2" charset="2"/>
              <a:buChar char=" "/>
            </a:pPr>
            <a:r>
              <a:rPr lang="zh-TW" altLang="en-US" sz="2100" b="1" smtClean="0"/>
              <a:t>女性之薪資所得較男性低：</a:t>
            </a:r>
            <a:r>
              <a:rPr lang="zh-TW" altLang="en-US" sz="2100" smtClean="0"/>
              <a:t>女性薪資約為男性薪資的</a:t>
            </a:r>
            <a:r>
              <a:rPr lang="en-US" altLang="zh-TW" sz="2100" smtClean="0"/>
              <a:t>79.95%</a:t>
            </a:r>
          </a:p>
          <a:p>
            <a:pPr marL="762000" indent="-762000" eaLnBrk="1" hangingPunct="1">
              <a:lnSpc>
                <a:spcPct val="80000"/>
              </a:lnSpc>
              <a:buFont typeface="Wingdings" pitchFamily="2" charset="2"/>
              <a:buChar char=" "/>
            </a:pPr>
            <a:r>
              <a:rPr lang="zh-TW" altLang="en-US" sz="2100" smtClean="0"/>
              <a:t>多數女性薪水較男性更集中於未滿三萬元之區間</a:t>
            </a:r>
          </a:p>
          <a:p>
            <a:pPr marL="762000" indent="-762000" eaLnBrk="1" hangingPunct="1">
              <a:lnSpc>
                <a:spcPct val="80000"/>
              </a:lnSpc>
              <a:buFont typeface="Wingdings" pitchFamily="2" charset="2"/>
              <a:buChar char=" "/>
            </a:pPr>
            <a:r>
              <a:rPr lang="zh-TW" altLang="en-US" sz="2100" smtClean="0"/>
              <a:t>女性有</a:t>
            </a:r>
            <a:r>
              <a:rPr lang="en-US" altLang="zh-TW" sz="2100" smtClean="0"/>
              <a:t>49%</a:t>
            </a:r>
            <a:r>
              <a:rPr lang="zh-TW" altLang="en-US" sz="2100" smtClean="0"/>
              <a:t>因料理家務而未參與勞動，男性僅佔</a:t>
            </a:r>
            <a:r>
              <a:rPr lang="en-US" altLang="zh-TW" sz="2100" smtClean="0"/>
              <a:t>1%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/>
              <a:t>就業與經濟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 "/>
            </a:pPr>
            <a:r>
              <a:rPr lang="zh-TW" altLang="en-US" sz="2900" b="1" smtClean="0"/>
              <a:t>傳統性別職業：</a:t>
            </a:r>
            <a:r>
              <a:rPr lang="zh-TW" altLang="en-US" sz="2900" smtClean="0"/>
              <a:t>典型的女性工作之特徵</a:t>
            </a:r>
            <a:r>
              <a:rPr lang="en-US" altLang="zh-TW" sz="2900" smtClean="0"/>
              <a:t>﹙</a:t>
            </a:r>
            <a:r>
              <a:rPr lang="zh-TW" altLang="en-US" sz="2900" smtClean="0"/>
              <a:t>薪資水準較低、行使權力的機會較少、在職訓練較少、較難有升遷機會</a:t>
            </a:r>
            <a:r>
              <a:rPr lang="en-US" altLang="zh-TW" sz="2900" smtClean="0"/>
              <a:t>﹚</a:t>
            </a:r>
            <a:r>
              <a:rPr lang="zh-TW" altLang="en-US" sz="2900" smtClean="0"/>
              <a:t>女性多擔任助手或行政事務工作，男性多擔任專門性或主管的職位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 "/>
            </a:pPr>
            <a:r>
              <a:rPr lang="zh-TW" altLang="en-US" sz="2900" b="1" smtClean="0"/>
              <a:t>女性擔任主管的比率較低：</a:t>
            </a:r>
            <a:r>
              <a:rPr lang="zh-TW" altLang="en-US" sz="2900" smtClean="0"/>
              <a:t>女性的升遷會遭遇「玻璃天花板效應」台灣女性擔任主管的比率僅</a:t>
            </a:r>
            <a:r>
              <a:rPr lang="en-US" altLang="zh-TW" sz="2900" smtClean="0"/>
              <a:t>17%</a:t>
            </a:r>
            <a:r>
              <a:rPr lang="zh-TW" altLang="en-US" sz="2900" smtClean="0"/>
              <a:t>，比全球第一名的菲律賓 </a:t>
            </a:r>
            <a:r>
              <a:rPr lang="en-US" altLang="zh-TW" sz="2900" smtClean="0"/>
              <a:t>58%</a:t>
            </a:r>
            <a:r>
              <a:rPr lang="zh-TW" altLang="en-US" sz="2900" smtClean="0"/>
              <a:t>差很多，其中科技業中女性擔任主管的比率更只有</a:t>
            </a:r>
            <a:r>
              <a:rPr lang="en-US" altLang="zh-TW" sz="2900" smtClean="0"/>
              <a:t>10%</a:t>
            </a:r>
          </a:p>
          <a:p>
            <a:pPr eaLnBrk="1" hangingPunct="1">
              <a:lnSpc>
                <a:spcPct val="90000"/>
              </a:lnSpc>
            </a:pPr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/>
              <a:t>就業與經濟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zh-TW" altLang="en-US" smtClean="0"/>
              <a:t>雇主以男性居多，無酬家屬工作以女性居多</a:t>
            </a:r>
            <a:r>
              <a:rPr lang="en-US" altLang="zh-TW" smtClean="0"/>
              <a:t>(75%)</a:t>
            </a:r>
          </a:p>
          <a:p>
            <a:pPr eaLnBrk="1" hangingPunct="1"/>
            <a:r>
              <a:rPr lang="zh-TW" altLang="en-US" smtClean="0"/>
              <a:t>基本理念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mtClean="0"/>
              <a:t>1.</a:t>
            </a:r>
            <a:r>
              <a:rPr lang="zh-TW" altLang="en-US" smtClean="0"/>
              <a:t>充分就業是性別平等與和諧的基礎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mtClean="0"/>
              <a:t>2.</a:t>
            </a:r>
            <a:r>
              <a:rPr lang="zh-TW" altLang="en-US" smtClean="0"/>
              <a:t>照顧工作是兩性與社會共同的責任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mtClean="0"/>
              <a:t>3.</a:t>
            </a:r>
            <a:r>
              <a:rPr lang="zh-TW" altLang="en-US" smtClean="0"/>
              <a:t>勞動尊嚴在多元化就業型態中應受保障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基本概念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None/>
            </a:pPr>
            <a:r>
              <a:rPr lang="zh-TW" altLang="en-US" dirty="0" smtClean="0"/>
              <a:t>兩性：指一個人在生理上是男性或女性</a:t>
            </a:r>
            <a:endParaRPr lang="en-US" altLang="zh-TW" dirty="0" smtClean="0"/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zh-TW" altLang="en-US" dirty="0" smtClean="0"/>
              <a:t>性別：一個人做為男人或女人的狀態</a:t>
            </a:r>
            <a:endParaRPr lang="en-US" altLang="zh-TW" dirty="0" smtClean="0"/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zh-TW" altLang="en-US" dirty="0" smtClean="0"/>
              <a:t>跨性別：一個人在心理上無法認同他生理上的性別如   變性慾或扮異性癖</a:t>
            </a:r>
            <a:endParaRPr lang="en-US" altLang="zh-TW" dirty="0" smtClean="0"/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zh-TW" altLang="en-US" dirty="0" smtClean="0"/>
              <a:t>性別角色：文化社會對男生或女生應該如何的期望。</a:t>
            </a:r>
            <a:endParaRPr lang="en-US" altLang="zh-TW" dirty="0" smtClean="0"/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zh-TW" altLang="en-US" dirty="0" smtClean="0"/>
              <a:t>性別刻板印象：對於男生或女生的能力、個性或行為，</a:t>
            </a:r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zh-TW" altLang="en-US" dirty="0" smtClean="0"/>
              <a:t>持有一個廣泛且不正確的信念。</a:t>
            </a:r>
            <a:endParaRPr lang="en-US" altLang="zh-TW" dirty="0" smtClean="0"/>
          </a:p>
          <a:p>
            <a:pPr eaLnBrk="1" hangingPunct="1">
              <a:buNone/>
            </a:pPr>
            <a:r>
              <a:rPr lang="zh-TW" altLang="en-US" dirty="0" smtClean="0"/>
              <a:t>性取向：一個人喜歡的另一半的性別，是跟自己的性別相同（同性戀）、不同（異性戀），還是皆可（雙性戀）</a:t>
            </a:r>
          </a:p>
          <a:p>
            <a:pPr>
              <a:buNone/>
            </a:pPr>
            <a:r>
              <a:rPr lang="zh-TW" altLang="en-US" dirty="0" smtClean="0"/>
              <a:t>性別歧視：兩性因權力的差距導致在公領域或私領域遭受不平等之對待</a:t>
            </a:r>
            <a:endParaRPr lang="zh-TW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內容版面配置區 3" descr="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288" y="333375"/>
            <a:ext cx="8353425" cy="6264275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260350"/>
            <a:ext cx="8291513" cy="6264275"/>
          </a:xfr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b="1"/>
              <a:t>性別與教育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altLang="zh-TW" b="1" dirty="0" smtClean="0"/>
          </a:p>
          <a:p>
            <a:pPr eaLnBrk="1" hangingPunct="1">
              <a:buFont typeface="Wingdings" pitchFamily="2" charset="2"/>
              <a:buChar char=" "/>
            </a:pPr>
            <a:r>
              <a:rPr lang="zh-TW" altLang="en-US" dirty="0" smtClean="0"/>
              <a:t>課程的性別區隔</a:t>
            </a:r>
          </a:p>
          <a:p>
            <a:pPr eaLnBrk="1" hangingPunct="1">
              <a:buFont typeface="Wingdings" pitchFamily="2" charset="2"/>
              <a:buChar char=" "/>
            </a:pPr>
            <a:r>
              <a:rPr lang="zh-TW" altLang="en-US" dirty="0" smtClean="0"/>
              <a:t>教材的性別差異</a:t>
            </a:r>
          </a:p>
          <a:p>
            <a:pPr eaLnBrk="1" hangingPunct="1">
              <a:buFont typeface="Wingdings" pitchFamily="2" charset="2"/>
              <a:buChar char=" "/>
            </a:pPr>
            <a:r>
              <a:rPr lang="zh-TW" altLang="en-US" dirty="0" smtClean="0"/>
              <a:t>師生互動的性別差異</a:t>
            </a:r>
          </a:p>
          <a:p>
            <a:pPr eaLnBrk="1" hangingPunct="1">
              <a:buFont typeface="Wingdings" pitchFamily="2" charset="2"/>
              <a:buChar char=" "/>
            </a:pPr>
            <a:r>
              <a:rPr lang="zh-TW" altLang="en-US" dirty="0" smtClean="0"/>
              <a:t>校園空間</a:t>
            </a:r>
          </a:p>
          <a:p>
            <a:pPr eaLnBrk="1" hangingPunct="1">
              <a:buFont typeface="Wingdings" pitchFamily="2" charset="2"/>
              <a:buChar char=" "/>
            </a:pPr>
            <a:r>
              <a:rPr lang="zh-TW" altLang="en-US" dirty="0" smtClean="0"/>
              <a:t>對不同性別角色特質的歧視：葉永鋕事件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/>
              <a:t>性騷擾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mtClean="0"/>
              <a:t>定義： 性騷擾指性侵害犯罪以外，對他人實施違反其意願而與性或性別有關之行為</a:t>
            </a:r>
          </a:p>
          <a:p>
            <a:pPr eaLnBrk="1" hangingPunct="1">
              <a:buFont typeface="Wingdings" pitchFamily="2" charset="2"/>
              <a:buNone/>
            </a:pPr>
            <a:r>
              <a:rPr lang="zh-TW" altLang="en-US" smtClean="0"/>
              <a:t>性騷擾的類型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mtClean="0"/>
              <a:t>a</a:t>
            </a:r>
            <a:r>
              <a:rPr lang="zh-TW" altLang="en-US" smtClean="0"/>
              <a:t>、羞辱、貶抑或敵意的言詞或態度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mtClean="0"/>
              <a:t>b</a:t>
            </a:r>
            <a:r>
              <a:rPr lang="zh-TW" altLang="en-US" smtClean="0"/>
              <a:t>、歧視性或騷擾的肢體行為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mtClean="0"/>
              <a:t>c</a:t>
            </a:r>
            <a:r>
              <a:rPr lang="zh-TW" altLang="en-US" smtClean="0"/>
              <a:t>、以性服務為交換利益的手段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/>
              <a:t>性騷擾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zh-TW" altLang="en-US" smtClean="0"/>
              <a:t>性騷擾的迷思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mtClean="0"/>
              <a:t>a</a:t>
            </a:r>
            <a:r>
              <a:rPr lang="zh-TW" altLang="en-US" smtClean="0"/>
              <a:t>、會被性騷擾就是因為行為不檢或衣著暴露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mtClean="0"/>
              <a:t>b</a:t>
            </a:r>
            <a:r>
              <a:rPr lang="zh-TW" altLang="en-US" smtClean="0"/>
              <a:t>、懷疑受害者「為什麼當初不立刻反擊、尖叫、跑開」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mtClean="0"/>
              <a:t>c</a:t>
            </a:r>
            <a:r>
              <a:rPr lang="zh-TW" altLang="en-US" smtClean="0"/>
              <a:t>、性騷擾通常是陌生人所為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mtClean="0"/>
              <a:t>d</a:t>
            </a:r>
            <a:r>
              <a:rPr lang="zh-TW" altLang="en-US" smtClean="0"/>
              <a:t>、只有女生會被騷擾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zh-TW" smtClean="0"/>
              <a:t>e</a:t>
            </a:r>
            <a:r>
              <a:rPr lang="zh-TW" altLang="en-US" smtClean="0"/>
              <a:t>、性騷擾的加害者是少數病態的男人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b="1"/>
              <a:t>性別與家庭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762000" indent="-7620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zh-TW" b="1" smtClean="0"/>
          </a:p>
          <a:p>
            <a:pPr marL="762000" indent="-762000" eaLnBrk="1" hangingPunct="1">
              <a:lnSpc>
                <a:spcPct val="90000"/>
              </a:lnSpc>
              <a:buFont typeface="Wingdings" pitchFamily="2" charset="2"/>
              <a:buChar char=" "/>
            </a:pPr>
            <a:r>
              <a:rPr lang="zh-TW" altLang="en-US" b="1" smtClean="0"/>
              <a:t>女性需擔負較多家務事</a:t>
            </a:r>
          </a:p>
          <a:p>
            <a:pPr marL="762000" indent="-762000" eaLnBrk="1" hangingPunct="1">
              <a:lnSpc>
                <a:spcPct val="90000"/>
              </a:lnSpc>
              <a:buFont typeface="Wingdings" pitchFamily="2" charset="2"/>
              <a:buChar char=" "/>
            </a:pPr>
            <a:r>
              <a:rPr lang="zh-TW" altLang="en-US" b="1" smtClean="0"/>
              <a:t>女性負起主要育兒責任：</a:t>
            </a:r>
            <a:r>
              <a:rPr lang="zh-TW" altLang="en-US" smtClean="0"/>
              <a:t>父職蒸發</a:t>
            </a:r>
          </a:p>
          <a:p>
            <a:pPr marL="762000" indent="-762000" eaLnBrk="1" hangingPunct="1">
              <a:lnSpc>
                <a:spcPct val="90000"/>
              </a:lnSpc>
              <a:buFont typeface="Wingdings" pitchFamily="2" charset="2"/>
              <a:buChar char=" "/>
            </a:pPr>
            <a:r>
              <a:rPr lang="zh-TW" altLang="en-US" smtClean="0"/>
              <a:t>家庭教育中仍存在著性別刻板印象</a:t>
            </a:r>
          </a:p>
          <a:p>
            <a:pPr marL="762000" indent="-762000" eaLnBrk="1" hangingPunct="1">
              <a:lnSpc>
                <a:spcPct val="90000"/>
              </a:lnSpc>
              <a:buFont typeface="Wingdings" pitchFamily="2" charset="2"/>
              <a:buChar char=" "/>
            </a:pPr>
            <a:r>
              <a:rPr lang="zh-TW" altLang="en-US" smtClean="0"/>
              <a:t>擇偶之婚嫁傾斜理論</a:t>
            </a:r>
          </a:p>
          <a:p>
            <a:pPr marL="762000" indent="-762000" eaLnBrk="1" hangingPunct="1">
              <a:lnSpc>
                <a:spcPct val="90000"/>
              </a:lnSpc>
              <a:buFont typeface="Wingdings" pitchFamily="2" charset="2"/>
              <a:buChar char=" "/>
            </a:pPr>
            <a:r>
              <a:rPr lang="zh-TW" altLang="en-US" b="1" smtClean="0"/>
              <a:t>外遇：</a:t>
            </a:r>
            <a:r>
              <a:rPr lang="zh-TW" altLang="en-US" smtClean="0"/>
              <a:t>社會對男性之外遇較寬容</a:t>
            </a:r>
          </a:p>
          <a:p>
            <a:pPr marL="762000" indent="-762000" eaLnBrk="1" hangingPunct="1">
              <a:lnSpc>
                <a:spcPct val="90000"/>
              </a:lnSpc>
              <a:buFont typeface="Wingdings" pitchFamily="2" charset="2"/>
              <a:buChar char=" "/>
            </a:pPr>
            <a:r>
              <a:rPr lang="zh-TW" altLang="en-US" b="1" smtClean="0"/>
              <a:t>離婚：</a:t>
            </a:r>
            <a:r>
              <a:rPr lang="zh-TW" altLang="en-US" smtClean="0"/>
              <a:t>離婚婦女之經濟狀況差、再婚率較低且須承受社會負面標籤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內容版面配置區 3" descr="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288" y="476250"/>
            <a:ext cx="8362950" cy="6121400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/>
              <a:t>性別與暴力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762000" indent="-762000" eaLnBrk="1" hangingPunct="1">
              <a:buFont typeface="Wingdings" pitchFamily="2" charset="2"/>
              <a:buNone/>
            </a:pPr>
            <a:endParaRPr lang="en-US" altLang="zh-TW" b="1" smtClean="0"/>
          </a:p>
          <a:p>
            <a:pPr marL="762000" indent="-762000" eaLnBrk="1" hangingPunct="1">
              <a:buFont typeface="Wingdings" pitchFamily="2" charset="2"/>
              <a:buChar char=" "/>
            </a:pPr>
            <a:r>
              <a:rPr lang="zh-TW" altLang="en-US" smtClean="0"/>
              <a:t>大多數性侵害、家庭暴力、約會強暴的受害者為女性，而執法者多為男性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內容版面配置區 3" descr="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476250"/>
            <a:ext cx="8291513" cy="6121400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內容版面配置區 3" descr="7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404813"/>
            <a:ext cx="8362950" cy="619283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965200" indent="-965200" eaLnBrk="1" fontAlgn="auto" hangingPunct="1">
              <a:spcAft>
                <a:spcPts val="0"/>
              </a:spcAft>
              <a:defRPr/>
            </a:pPr>
            <a:r>
              <a:rPr lang="zh-TW" altLang="en-US"/>
              <a:t>我國推動性別平等之政策發展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en-US" altLang="zh-TW" dirty="0" smtClean="0"/>
              <a:t>1997</a:t>
            </a:r>
            <a:r>
              <a:rPr lang="zh-TW" altLang="en-US" dirty="0" smtClean="0"/>
              <a:t>年設置行政院婦女權益促進委員會，協調各部會推動性別平等政策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altLang="zh-TW" dirty="0" smtClean="0"/>
              <a:t>2004</a:t>
            </a:r>
            <a:r>
              <a:rPr lang="zh-TW" altLang="en-US" dirty="0" smtClean="0"/>
              <a:t>年通過婦女政策綱領，做為國家婦女權益政策總方針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altLang="zh-TW" dirty="0" smtClean="0"/>
              <a:t>2005</a:t>
            </a:r>
            <a:r>
              <a:rPr lang="zh-TW" altLang="en-US" dirty="0" smtClean="0"/>
              <a:t>年訂定性別主流化實施計畫</a:t>
            </a:r>
          </a:p>
          <a:p>
            <a:pPr marL="571500" indent="-571500" eaLnBrk="1" hangingPunct="1">
              <a:buFont typeface="Wingdings" pitchFamily="2" charset="2"/>
              <a:buNone/>
            </a:pPr>
            <a:r>
              <a:rPr lang="en-US" altLang="zh-TW" dirty="0" smtClean="0"/>
              <a:t>2012</a:t>
            </a:r>
            <a:r>
              <a:rPr lang="zh-TW" altLang="en-US" dirty="0" smtClean="0"/>
              <a:t>行政院設置性別平等處，以處理婦女權益與性別平等事務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b="1"/>
              <a:t>結語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762000" indent="-762000" eaLnBrk="1" hangingPunct="1">
              <a:buFont typeface="Wingdings" pitchFamily="2" charset="2"/>
              <a:buNone/>
            </a:pPr>
            <a:r>
              <a:rPr lang="en-US" altLang="zh-TW" smtClean="0"/>
              <a:t>      </a:t>
            </a:r>
            <a:r>
              <a:rPr lang="zh-TW" altLang="en-US" smtClean="0"/>
              <a:t>除上述議題外，女性在經濟、法律、政治及其他公領域與私領域常處於不利之地位，為提高個人之性別意識覺察，應透過閱讀、討論的過程提升性別敏感度，思考各種社會現象與生活經驗背後所隱藏之性別意涵，透過省思個人的成長與學習經驗擴大覺察，破除個人之性別盲點，進而展現出對於不同性別及多元文化的尊重態度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dirty="0" smtClean="0"/>
              <a:t>性別主流化</a:t>
            </a:r>
            <a:r>
              <a:rPr lang="en-US" altLang="zh-TW" dirty="0" smtClean="0"/>
              <a:t>(Gender</a:t>
            </a:r>
            <a:r>
              <a:rPr lang="zh-TW" altLang="en-US" dirty="0" smtClean="0"/>
              <a:t> </a:t>
            </a:r>
            <a:r>
              <a:rPr lang="en-US" altLang="zh-TW" dirty="0" smtClean="0"/>
              <a:t>Mainstreaming)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性別主流</a:t>
            </a:r>
            <a:r>
              <a:rPr lang="zh-TW" altLang="en-US" dirty="0" smtClean="0"/>
              <a:t>化</a:t>
            </a:r>
            <a:r>
              <a:rPr lang="en-US" altLang="zh-TW" dirty="0" smtClean="0"/>
              <a:t>(Gender</a:t>
            </a:r>
            <a:r>
              <a:rPr lang="zh-TW" altLang="en-US" dirty="0" smtClean="0"/>
              <a:t> </a:t>
            </a:r>
            <a:r>
              <a:rPr lang="en-US" altLang="zh-TW" dirty="0" smtClean="0"/>
              <a:t>Mainstreaming)</a:t>
            </a:r>
            <a:r>
              <a:rPr lang="zh-TW" altLang="en-US" dirty="0" smtClean="0"/>
              <a:t>在聯合國官方定義為評估任何計劃的行動</a:t>
            </a:r>
            <a:r>
              <a:rPr lang="en-US" altLang="zh-TW" dirty="0" smtClean="0"/>
              <a:t>(</a:t>
            </a:r>
            <a:r>
              <a:rPr lang="zh-TW" altLang="en-US" dirty="0" smtClean="0"/>
              <a:t>包括立法、政策或方案）在各領域和層次對男女影響的進程。這是一種策略，將女性與男性的關注事項和經驗視為一個整合體，納入政治、經濟和社會等領域的政策和方案之社計、執行、監督和評估，使男女都能平等受益，終止不平等的現象，最終目標是實現兩性平等</a:t>
            </a:r>
            <a:r>
              <a:rPr lang="en-US" altLang="zh-TW" dirty="0" smtClean="0"/>
              <a:t>(United Nations,2002)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CEDAW(</a:t>
            </a:r>
            <a:r>
              <a:rPr lang="zh-TW" altLang="en-US" dirty="0" smtClean="0"/>
              <a:t>消除一切對女性歧視</a:t>
            </a:r>
            <a:r>
              <a:rPr lang="en-US" altLang="zh-TW" smtClean="0"/>
              <a:t>)</a:t>
            </a:r>
            <a:r>
              <a:rPr lang="zh-TW" altLang="en-US" smtClean="0"/>
              <a:t>公約</a:t>
            </a:r>
            <a:r>
              <a:rPr lang="zh-TW" altLang="en-US" dirty="0" smtClean="0"/>
              <a:t>簡介</a:t>
            </a:r>
            <a:r>
              <a:rPr lang="en-US" altLang="zh-TW" dirty="0" smtClean="0"/>
              <a:t>	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公約主要精神包括</a:t>
            </a:r>
            <a:r>
              <a:rPr lang="en-US" altLang="zh-TW" dirty="0" smtClean="0"/>
              <a:t>4</a:t>
            </a:r>
            <a:r>
              <a:rPr lang="zh-TW" altLang="en-US" dirty="0" smtClean="0"/>
              <a:t>部分：</a:t>
            </a:r>
            <a:endParaRPr lang="en-US" altLang="zh-TW" dirty="0" smtClean="0"/>
          </a:p>
          <a:p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r>
              <a:rPr lang="zh-TW" altLang="en-US" dirty="0" smtClean="0"/>
              <a:t>讓女性享有完整人權。</a:t>
            </a:r>
            <a:endParaRPr lang="en-US" altLang="zh-TW" dirty="0" smtClean="0"/>
          </a:p>
          <a:p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r>
              <a:rPr lang="zh-TW" altLang="en-US" dirty="0"/>
              <a:t>清楚界定歧視女性的定義</a:t>
            </a:r>
            <a:r>
              <a:rPr lang="zh-TW" altLang="en-US" dirty="0" smtClean="0"/>
              <a:t>，凡是涉及任何區別、排斥或限制，讓女性無法享有完整人權，都算是歧視。</a:t>
            </a:r>
            <a:endParaRPr lang="en-US" altLang="zh-TW" dirty="0" smtClean="0"/>
          </a:p>
          <a:p>
            <a:r>
              <a:rPr lang="en-US" altLang="zh-TW" dirty="0" smtClean="0"/>
              <a:t>(</a:t>
            </a:r>
            <a:r>
              <a:rPr lang="zh-TW" altLang="en-US" dirty="0" smtClean="0"/>
              <a:t>三</a:t>
            </a:r>
            <a:r>
              <a:rPr lang="en-US" altLang="zh-TW" dirty="0" smtClean="0"/>
              <a:t>)</a:t>
            </a:r>
            <a:r>
              <a:rPr lang="zh-TW" altLang="en-US" dirty="0" smtClean="0"/>
              <a:t>政府要承擔消除歧視的責任，透過政策或是措施，將歧視女性的因素從習俗、文化中消除。</a:t>
            </a:r>
            <a:endParaRPr lang="en-US" altLang="zh-TW" dirty="0" smtClean="0"/>
          </a:p>
          <a:p>
            <a:r>
              <a:rPr lang="en-US" altLang="zh-TW" dirty="0" smtClean="0"/>
              <a:t>(</a:t>
            </a:r>
            <a:r>
              <a:rPr lang="zh-TW" altLang="en-US" dirty="0" smtClean="0"/>
              <a:t>四</a:t>
            </a:r>
            <a:r>
              <a:rPr lang="en-US" altLang="zh-TW" dirty="0" smtClean="0"/>
              <a:t>)</a:t>
            </a:r>
            <a:r>
              <a:rPr lang="zh-TW" altLang="en-US" dirty="0" smtClean="0"/>
              <a:t>鼓勵民間</a:t>
            </a:r>
            <a:r>
              <a:rPr lang="zh-TW" altLang="en-US" smtClean="0"/>
              <a:t>團體參與提出</a:t>
            </a:r>
            <a:r>
              <a:rPr lang="zh-TW" altLang="en-US" dirty="0" smtClean="0"/>
              <a:t>影子報告</a:t>
            </a:r>
            <a:r>
              <a:rPr lang="en-US" altLang="zh-TW" dirty="0" smtClean="0"/>
              <a:t>(shadow</a:t>
            </a:r>
            <a:r>
              <a:rPr lang="zh-TW" altLang="en-US" dirty="0" smtClean="0"/>
              <a:t> </a:t>
            </a:r>
            <a:r>
              <a:rPr lang="en-US" altLang="zh-TW" dirty="0" smtClean="0"/>
              <a:t>report)</a:t>
            </a:r>
            <a:r>
              <a:rPr lang="zh-TW" altLang="en-US" dirty="0" smtClean="0"/>
              <a:t>或替代報告</a:t>
            </a:r>
            <a:r>
              <a:rPr lang="en-US" altLang="zh-TW" dirty="0" smtClean="0"/>
              <a:t>(alternative report)</a:t>
            </a:r>
            <a:r>
              <a:rPr lang="zh-TW" altLang="en-US" dirty="0" smtClean="0"/>
              <a:t>，以監督政府是否落實公約</a:t>
            </a:r>
            <a:r>
              <a:rPr lang="en-US" altLang="zh-TW" dirty="0" smtClean="0"/>
              <a:t>(</a:t>
            </a:r>
            <a:r>
              <a:rPr lang="zh-TW" altLang="en-US" dirty="0" smtClean="0"/>
              <a:t>內政部</a:t>
            </a:r>
            <a:r>
              <a:rPr lang="en-US" altLang="zh-TW" dirty="0" smtClean="0"/>
              <a:t>,2010)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CEDAW</a:t>
            </a:r>
            <a:r>
              <a:rPr lang="zh-TW" altLang="en-US" dirty="0" smtClean="0"/>
              <a:t>公約條文內容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政府應在政治、社會、經濟、文化領域，採 取一切適當措施，包括制定法律，保證婦女得到充分發展和進步，以確保 婦女在與男子平等的基礎上，行使和享有人權和基本自由。</a:t>
            </a:r>
            <a:endParaRPr lang="en-US" altLang="zh-TW" dirty="0" smtClean="0"/>
          </a:p>
          <a:p>
            <a:r>
              <a:rPr lang="zh-TW" altLang="en-US" dirty="0" smtClean="0"/>
              <a:t>各國應採取一切適當措施改變男女的社會和文化行為模式，以消除基於性別而分尊卑觀念或 基於男女任務定型所產生的偏見、習俗和一切其他做法；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各國應採取一切適當措施，消除在本國政治和公共生活中對婦女的歧 視，特別應保證婦女在與男子平等的條件下： （</a:t>
            </a:r>
            <a:r>
              <a:rPr lang="en-US" altLang="zh-TW" dirty="0" smtClean="0"/>
              <a:t>a</a:t>
            </a:r>
            <a:r>
              <a:rPr lang="zh-TW" altLang="en-US" dirty="0" smtClean="0"/>
              <a:t>）在一切選舉和公民投票中有選舉權，並在一切民選機構有被選舉權 ； （</a:t>
            </a:r>
            <a:r>
              <a:rPr lang="en-US" altLang="zh-TW" dirty="0" smtClean="0"/>
              <a:t>b</a:t>
            </a:r>
            <a:r>
              <a:rPr lang="zh-TW" altLang="en-US" dirty="0" smtClean="0"/>
              <a:t>）參加政府政策的制訂及其執行，並擔任各級政府公職，執行一切公 務； （</a:t>
            </a:r>
            <a:r>
              <a:rPr lang="en-US" altLang="zh-TW" dirty="0" smtClean="0"/>
              <a:t>c</a:t>
            </a:r>
            <a:r>
              <a:rPr lang="zh-TW" altLang="en-US" dirty="0" smtClean="0"/>
              <a:t>）參加有關本國公共和政治生活的非政府組織和協會。</a:t>
            </a:r>
            <a:endParaRPr lang="en-US" altLang="zh-TW" dirty="0" smtClean="0"/>
          </a:p>
          <a:p>
            <a:r>
              <a:rPr lang="zh-TW" altLang="en-US" dirty="0" smtClean="0"/>
              <a:t>政府應保障婦女的教育權、消除就業歧視、保障男女在法律面前平等的地位、消除在有關婚姻和家庭關係的一切事務 上對婦女的歧視，並特別應保證婦女在男女平等的基礎上</a:t>
            </a:r>
            <a:r>
              <a:rPr lang="en-US" altLang="zh-TW" dirty="0" smtClean="0"/>
              <a:t>….</a:t>
            </a:r>
            <a:r>
              <a:rPr lang="zh-TW" altLang="en-US" dirty="0" smtClean="0"/>
              <a:t>等</a:t>
            </a: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性平處共分綜合規劃、權益促進、權利保障及推廣發展等</a:t>
            </a:r>
            <a:r>
              <a:rPr lang="en-US" altLang="zh-TW" dirty="0" smtClean="0"/>
              <a:t>4</a:t>
            </a:r>
            <a:r>
              <a:rPr lang="zh-TW" altLang="en-US" dirty="0" smtClean="0"/>
              <a:t>科，直接隸屬行政院院本部，編制員額</a:t>
            </a:r>
            <a:r>
              <a:rPr lang="en-US" altLang="zh-TW" dirty="0" smtClean="0"/>
              <a:t>40</a:t>
            </a:r>
            <a:r>
              <a:rPr lang="zh-TW" altLang="en-US" dirty="0" smtClean="0"/>
              <a:t>名，其任務涵蓋廣泛，包括綜和跨部會各項性別平等政策、法案、計畫之規劃、研究發展、協調、審議、督導。</a:t>
            </a:r>
            <a:endParaRPr lang="en-US" altLang="zh-TW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性別平等的組織圖</a:t>
            </a:r>
            <a:endParaRPr lang="zh-TW" altLang="en-US" dirty="0"/>
          </a:p>
        </p:txBody>
      </p:sp>
      <p:pic>
        <p:nvPicPr>
          <p:cNvPr id="6" name="內容版面配置區 5" descr="圖圖圖圖圖圖圖圖圖圖圖圖圖.bmp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91641" y="1484784"/>
            <a:ext cx="8700839" cy="482453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壁窗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218</TotalTime>
  <Words>1668</Words>
  <Application>Microsoft Office PowerPoint</Application>
  <PresentationFormat>如螢幕大小 (4:3)</PresentationFormat>
  <Paragraphs>110</Paragraphs>
  <Slides>30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30</vt:i4>
      </vt:variant>
    </vt:vector>
  </HeadingPairs>
  <TitlesOfParts>
    <vt:vector size="31" baseType="lpstr">
      <vt:lpstr>壁窗</vt:lpstr>
      <vt:lpstr>性別主流化之認知與實踐 </vt:lpstr>
      <vt:lpstr>基本概念</vt:lpstr>
      <vt:lpstr>我國推動性別平等之政策發展</vt:lpstr>
      <vt:lpstr>性別主流化(Gender Mainstreaming)</vt:lpstr>
      <vt:lpstr>CEDAW(消除一切對女性歧視)公約簡介 </vt:lpstr>
      <vt:lpstr>CEDAW公約條文內容</vt:lpstr>
      <vt:lpstr>PowerPoint 簡報</vt:lpstr>
      <vt:lpstr>PowerPoint 簡報</vt:lpstr>
      <vt:lpstr>性別平等的組織圖</vt:lpstr>
      <vt:lpstr>性別平等的運作機制</vt:lpstr>
      <vt:lpstr>婦女地位之判斷</vt:lpstr>
      <vt:lpstr>性別與健康</vt:lpstr>
      <vt:lpstr>PowerPoint 簡報</vt:lpstr>
      <vt:lpstr>PowerPoint 簡報</vt:lpstr>
      <vt:lpstr>PowerPoint 簡報</vt:lpstr>
      <vt:lpstr>政策願景</vt:lpstr>
      <vt:lpstr>就業與經濟</vt:lpstr>
      <vt:lpstr>就業與經濟</vt:lpstr>
      <vt:lpstr>就業與經濟</vt:lpstr>
      <vt:lpstr>PowerPoint 簡報</vt:lpstr>
      <vt:lpstr>PowerPoint 簡報</vt:lpstr>
      <vt:lpstr>性別與教育</vt:lpstr>
      <vt:lpstr>性騷擾</vt:lpstr>
      <vt:lpstr>性騷擾</vt:lpstr>
      <vt:lpstr>性別與家庭</vt:lpstr>
      <vt:lpstr>PowerPoint 簡報</vt:lpstr>
      <vt:lpstr>性別與暴力</vt:lpstr>
      <vt:lpstr>PowerPoint 簡報</vt:lpstr>
      <vt:lpstr>PowerPoint 簡報</vt:lpstr>
      <vt:lpstr>結語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性別主流化與性別意識覺醒</dc:title>
  <dc:creator>弘光</dc:creator>
  <cp:lastModifiedBy>林素真</cp:lastModifiedBy>
  <cp:revision>25</cp:revision>
  <dcterms:created xsi:type="dcterms:W3CDTF">2009-02-25T02:33:04Z</dcterms:created>
  <dcterms:modified xsi:type="dcterms:W3CDTF">2014-01-16T08:37:04Z</dcterms:modified>
</cp:coreProperties>
</file>